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2" r:id="rId3"/>
    <p:sldId id="257" r:id="rId4"/>
    <p:sldId id="271" r:id="rId5"/>
    <p:sldId id="262" r:id="rId6"/>
    <p:sldId id="263" r:id="rId7"/>
    <p:sldId id="258" r:id="rId8"/>
    <p:sldId id="264" r:id="rId9"/>
    <p:sldId id="265" r:id="rId10"/>
    <p:sldId id="259" r:id="rId11"/>
    <p:sldId id="266" r:id="rId12"/>
    <p:sldId id="267" r:id="rId13"/>
    <p:sldId id="268" r:id="rId14"/>
    <p:sldId id="274" r:id="rId15"/>
    <p:sldId id="273" r:id="rId16"/>
    <p:sldId id="260" r:id="rId17"/>
    <p:sldId id="275" r:id="rId18"/>
    <p:sldId id="276" r:id="rId19"/>
    <p:sldId id="261" r:id="rId20"/>
    <p:sldId id="277" r:id="rId21"/>
    <p:sldId id="270" r:id="rId22"/>
    <p:sldId id="269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15574E6-B8C6-4252-B6EE-F625DA5EFC1D}">
          <p14:sldIdLst>
            <p14:sldId id="256"/>
            <p14:sldId id="272"/>
            <p14:sldId id="257"/>
            <p14:sldId id="271"/>
            <p14:sldId id="262"/>
            <p14:sldId id="263"/>
            <p14:sldId id="258"/>
            <p14:sldId id="264"/>
            <p14:sldId id="265"/>
            <p14:sldId id="259"/>
            <p14:sldId id="266"/>
            <p14:sldId id="267"/>
            <p14:sldId id="268"/>
            <p14:sldId id="274"/>
            <p14:sldId id="273"/>
            <p14:sldId id="260"/>
            <p14:sldId id="275"/>
            <p14:sldId id="276"/>
            <p14:sldId id="261"/>
            <p14:sldId id="277"/>
            <p14:sldId id="270"/>
            <p14:sldId id="26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0886" autoAdjust="0"/>
  </p:normalViewPr>
  <p:slideViewPr>
    <p:cSldViewPr snapToGrid="0">
      <p:cViewPr varScale="1">
        <p:scale>
          <a:sx n="116" d="100"/>
          <a:sy n="116" d="100"/>
        </p:scale>
        <p:origin x="1148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9A93F1A-B87D-4055-B744-33D2873EDF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50AA61-3243-4C55-B81F-96521831F7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A9D634-F1A9-477C-BBB2-A7EEE03CE2E1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DC681D6-3C63-43A0-9FB4-5584ED2ED6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FE2B39-8914-4D8B-BF07-455A503CE4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1C14D-B4FC-4F49-A32A-E3CB73318B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600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C0D43-F26A-4A62-AA7F-A5B2983A76FA}" type="datetimeFigureOut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4A778-7A36-4859-8E81-8F3D32B7B6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424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부산대학교 정보컴퓨터공학부 </a:t>
            </a:r>
            <a:r>
              <a:rPr lang="en-US" altLang="ko-KR" dirty="0"/>
              <a:t>2024 </a:t>
            </a:r>
            <a:r>
              <a:rPr lang="ko-KR" altLang="en-US" dirty="0"/>
              <a:t>전기 졸업과제 발표를 맡은</a:t>
            </a:r>
            <a:r>
              <a:rPr lang="en-US" altLang="ko-KR" dirty="0"/>
              <a:t> ‘</a:t>
            </a:r>
            <a:r>
              <a:rPr lang="ko-KR" altLang="en-US" dirty="0" err="1"/>
              <a:t>민트초코펩시</a:t>
            </a:r>
            <a:r>
              <a:rPr lang="en-US" altLang="ko-KR" dirty="0"/>
              <a:t>’</a:t>
            </a:r>
            <a:r>
              <a:rPr lang="ko-KR" altLang="en-US" dirty="0"/>
              <a:t> 팀의 고세화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조는 유니티 멀티플레이어 환경에서의 경량 암호 통신 구현이라는 주제로 졸업과제를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게임을 좋아하시는 분들이 많기도 하고</a:t>
            </a:r>
            <a:r>
              <a:rPr lang="en-US" altLang="ko-KR" dirty="0"/>
              <a:t>, </a:t>
            </a:r>
            <a:r>
              <a:rPr lang="ko-KR" altLang="en-US" dirty="0"/>
              <a:t>관심이 전혀 없으신 분들도 계시지만</a:t>
            </a:r>
            <a:r>
              <a:rPr lang="en-US" altLang="ko-KR" dirty="0"/>
              <a:t>, </a:t>
            </a:r>
            <a:r>
              <a:rPr lang="ko-KR" altLang="en-US" dirty="0"/>
              <a:t>양쪽 모두 흥미로운 주제가 될 것이라 생각합니다</a:t>
            </a:r>
            <a:r>
              <a:rPr lang="en-US" altLang="ko-KR" dirty="0"/>
              <a:t>. </a:t>
            </a:r>
            <a:r>
              <a:rPr lang="ko-KR" altLang="en-US" dirty="0"/>
              <a:t>그럼 진행하겠습니다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744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 과정을 다 담기엔 너무 길어져서</a:t>
            </a:r>
            <a:r>
              <a:rPr lang="en-US" altLang="ko-KR" dirty="0"/>
              <a:t>, </a:t>
            </a:r>
            <a:r>
              <a:rPr lang="ko-KR" altLang="en-US" dirty="0"/>
              <a:t>핵심만 간추리겠습니다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암호 알고리즘의 개발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암호 알고리즘은 라이브러리로 구현된 것도 있고</a:t>
            </a:r>
            <a:r>
              <a:rPr lang="en-US" altLang="ko-KR" dirty="0"/>
              <a:t>, </a:t>
            </a:r>
            <a:r>
              <a:rPr lang="ko-KR" altLang="en-US" dirty="0"/>
              <a:t>아닌 것도 있습니다</a:t>
            </a:r>
            <a:r>
              <a:rPr lang="en-US" altLang="ko-KR" dirty="0"/>
              <a:t>. </a:t>
            </a:r>
            <a:r>
              <a:rPr lang="ko-KR" altLang="en-US" dirty="0"/>
              <a:t>이는 성능 비교에 있어 차이가 생길 수 있기에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해시 함수를 제외한 사용된 모든 암호 알고리즘을 표준 및 구현 명세서에 맞게 직접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왼쪽 사진의 과정을 코드로 구현하면 오른쪽 사진과 같아집니다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538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구현이 제대로 되었는지는 판단하는 방법은 간단합니다</a:t>
            </a:r>
            <a:r>
              <a:rPr lang="en-US" altLang="ko-KR" dirty="0"/>
              <a:t>. </a:t>
            </a:r>
            <a:r>
              <a:rPr lang="ko-KR" altLang="en-US" dirty="0"/>
              <a:t>구현한 암호 알고리즘을 제시된 테스트 벡터를 통해 검증합니다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암호 알고리즘에 따라 테스트 방법이 달라집니다</a:t>
            </a:r>
            <a:r>
              <a:rPr lang="en-US" altLang="ko-KR" dirty="0"/>
              <a:t>. </a:t>
            </a:r>
            <a:r>
              <a:rPr lang="ko-KR" altLang="en-US" dirty="0"/>
              <a:t>이 사진은 </a:t>
            </a:r>
            <a:r>
              <a:rPr lang="en-US" altLang="ko-KR" dirty="0"/>
              <a:t>ECDSA</a:t>
            </a:r>
            <a:r>
              <a:rPr lang="ko-KR" altLang="en-US" dirty="0"/>
              <a:t>의 서명 생성 테스트의 일부입니다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주어진 메시지</a:t>
            </a:r>
            <a:r>
              <a:rPr lang="en-US" altLang="ko-KR" dirty="0"/>
              <a:t>, </a:t>
            </a:r>
            <a:r>
              <a:rPr lang="ko-KR" altLang="en-US" dirty="0"/>
              <a:t>비밀키</a:t>
            </a:r>
            <a:r>
              <a:rPr lang="en-US" altLang="ko-KR" dirty="0"/>
              <a:t>, </a:t>
            </a:r>
            <a:r>
              <a:rPr lang="ko-KR" altLang="en-US" dirty="0" err="1"/>
              <a:t>랜덤값</a:t>
            </a:r>
            <a:r>
              <a:rPr lang="ko-KR" altLang="en-US" dirty="0"/>
              <a:t> </a:t>
            </a:r>
            <a:r>
              <a:rPr lang="en-US" altLang="ko-KR" dirty="0"/>
              <a:t>k</a:t>
            </a:r>
            <a:r>
              <a:rPr lang="ko-KR" altLang="en-US" dirty="0"/>
              <a:t>를 통해 생성되는 서명이 테스트 벡터의 </a:t>
            </a:r>
            <a:r>
              <a:rPr lang="en-US" altLang="ko-KR" dirty="0"/>
              <a:t>R, S</a:t>
            </a:r>
            <a:r>
              <a:rPr lang="ko-KR" altLang="en-US" dirty="0"/>
              <a:t>와 </a:t>
            </a:r>
            <a:r>
              <a:rPr lang="ko-KR" altLang="en-US" dirty="0" err="1"/>
              <a:t>같은지</a:t>
            </a:r>
            <a:r>
              <a:rPr lang="ko-KR" altLang="en-US" dirty="0"/>
              <a:t> 비교합니다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위와 같이 암호 알고리즘에 대한 테스트 벡터가 모두 준비되어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이를 통해 암호 알고리즘의 구현 상태를 검증합니다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27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서버의 경우</a:t>
            </a:r>
            <a:r>
              <a:rPr lang="en-US" altLang="ko-KR" dirty="0"/>
              <a:t>, MMORPG </a:t>
            </a:r>
            <a:r>
              <a:rPr lang="ko-KR" altLang="en-US" dirty="0"/>
              <a:t>서버이기에 성능이 좋아야 하며</a:t>
            </a:r>
            <a:r>
              <a:rPr lang="en-US" altLang="ko-KR" dirty="0"/>
              <a:t>, </a:t>
            </a:r>
            <a:r>
              <a:rPr lang="ko-KR" altLang="en-US" dirty="0"/>
              <a:t>비동기 통신이 가능해야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일반적인 소켓 서버처럼 바인딩</a:t>
            </a:r>
            <a:r>
              <a:rPr lang="en-US" altLang="ko-KR" dirty="0"/>
              <a:t>, </a:t>
            </a:r>
            <a:r>
              <a:rPr lang="ko-KR" altLang="en-US" dirty="0" err="1"/>
              <a:t>리스닝</a:t>
            </a:r>
            <a:r>
              <a:rPr lang="ko-KR" altLang="en-US" dirty="0"/>
              <a:t> 후 클라이언트의 연결을 </a:t>
            </a:r>
            <a:r>
              <a:rPr lang="ko-KR" altLang="en-US" dirty="0" err="1"/>
              <a:t>어셉트</a:t>
            </a:r>
            <a:r>
              <a:rPr lang="ko-KR" altLang="en-US" dirty="0"/>
              <a:t> 하는 것은 똑같지만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Accept,</a:t>
            </a:r>
            <a:r>
              <a:rPr lang="ko-KR" altLang="en-US" dirty="0"/>
              <a:t> </a:t>
            </a:r>
            <a:r>
              <a:rPr lang="en-US" altLang="ko-KR" dirty="0"/>
              <a:t>Send,</a:t>
            </a:r>
            <a:r>
              <a:rPr lang="ko-KR" altLang="en-US" dirty="0"/>
              <a:t> </a:t>
            </a:r>
            <a:r>
              <a:rPr lang="en-US" altLang="ko-KR" dirty="0" err="1"/>
              <a:t>Recv</a:t>
            </a:r>
            <a:r>
              <a:rPr lang="ko-KR" altLang="en-US" dirty="0"/>
              <a:t>의 경우 비동기로 이루어집니다</a:t>
            </a:r>
            <a:r>
              <a:rPr lang="en-US" altLang="ko-KR" dirty="0"/>
              <a:t>. </a:t>
            </a:r>
            <a:r>
              <a:rPr lang="ko-KR" altLang="en-US" dirty="0"/>
              <a:t>오른쪽 그림은 비동기 </a:t>
            </a:r>
            <a:r>
              <a:rPr lang="en-US" altLang="ko-KR" dirty="0"/>
              <a:t>I/O </a:t>
            </a:r>
            <a:r>
              <a:rPr lang="ko-KR" altLang="en-US" dirty="0"/>
              <a:t>함수가 처리되는 과정을 보여줍니다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간단하게 말해</a:t>
            </a:r>
            <a:r>
              <a:rPr lang="en-US" altLang="ko-KR" dirty="0"/>
              <a:t>, </a:t>
            </a:r>
            <a:r>
              <a:rPr lang="ko-KR" altLang="en-US" dirty="0"/>
              <a:t>직접적인 처리는 </a:t>
            </a:r>
            <a:r>
              <a:rPr lang="en-US" altLang="ko-KR" dirty="0"/>
              <a:t>OS</a:t>
            </a:r>
            <a:r>
              <a:rPr lang="ko-KR" altLang="en-US" dirty="0"/>
              <a:t>가 대신 해주고</a:t>
            </a:r>
            <a:r>
              <a:rPr lang="en-US" altLang="ko-KR" dirty="0"/>
              <a:t>, </a:t>
            </a:r>
            <a:r>
              <a:rPr lang="ko-KR" altLang="en-US" dirty="0"/>
              <a:t>처리 결과를 받아 쓰게 되는 구조입니다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3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클라이언트는 유니티를 기반으로 구현하였으며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방</a:t>
            </a:r>
            <a:r>
              <a:rPr lang="en-US" altLang="ko-KR" dirty="0"/>
              <a:t> </a:t>
            </a:r>
            <a:r>
              <a:rPr lang="ko-KR" altLang="en-US" dirty="0"/>
              <a:t>입장</a:t>
            </a:r>
            <a:r>
              <a:rPr lang="en-US" altLang="ko-KR" dirty="0"/>
              <a:t>, </a:t>
            </a:r>
            <a:r>
              <a:rPr lang="ko-KR" altLang="en-US" dirty="0"/>
              <a:t>맵 입장</a:t>
            </a:r>
            <a:r>
              <a:rPr lang="en-US" altLang="ko-KR" dirty="0"/>
              <a:t>, </a:t>
            </a:r>
            <a:r>
              <a:rPr lang="ko-KR" altLang="en-US" dirty="0"/>
              <a:t>캐릭터 이동 및 공격 정도만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보시는 사진은 로그인과 방 입장 화면을 각각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83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사진은 멀티플레이어 게임에서 가장 중요한 상태 동기화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 이동과 공격이 동기화되는 모습을 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40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Handshake Protocol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게임 서버와 클라이언트의 </a:t>
            </a:r>
            <a:r>
              <a:rPr lang="en-US" altLang="ko-KR" dirty="0"/>
              <a:t>TCP </a:t>
            </a:r>
            <a:r>
              <a:rPr lang="ko-KR" altLang="en-US" dirty="0"/>
              <a:t>연결이 제대로 수립되었을 때 수행됩니다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보여드렸던 </a:t>
            </a:r>
            <a:r>
              <a:rPr lang="en-US" altLang="ko-KR" dirty="0"/>
              <a:t>Handshake Protocol </a:t>
            </a:r>
            <a:r>
              <a:rPr lang="ko-KR" altLang="en-US" dirty="0"/>
              <a:t>단계를 그대로 따르며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오른쪽 코드는 서버가 </a:t>
            </a:r>
            <a:r>
              <a:rPr lang="en-US" altLang="ko-KR" dirty="0" err="1"/>
              <a:t>ClientHello</a:t>
            </a:r>
            <a:r>
              <a:rPr lang="ko-KR" altLang="en-US" dirty="0"/>
              <a:t>를 처리하고 </a:t>
            </a:r>
            <a:r>
              <a:rPr lang="en-US" altLang="ko-KR" dirty="0" err="1"/>
              <a:t>ServerHello</a:t>
            </a:r>
            <a:r>
              <a:rPr lang="ko-KR" altLang="en-US" dirty="0"/>
              <a:t>를 보내는 과정을 코드로 옮긴 것입니다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43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연구 주제의 중요한 첫 번째 포인트인</a:t>
            </a:r>
            <a:r>
              <a:rPr lang="en-US" altLang="ko-KR" dirty="0"/>
              <a:t>, </a:t>
            </a:r>
            <a:r>
              <a:rPr lang="ko-KR" altLang="en-US" dirty="0"/>
              <a:t>안전한 게임 통신 환경 구현입니다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왼쪽은 서버의 세션 키 유도 과정입니다</a:t>
            </a:r>
            <a:r>
              <a:rPr lang="en-US" altLang="ko-KR" dirty="0"/>
              <a:t>. Derived Session Key</a:t>
            </a:r>
            <a:r>
              <a:rPr lang="ko-KR" altLang="en-US" dirty="0"/>
              <a:t>에 적힌 부분이 클라이언트와 공유하는 대칭 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오른쪽은 클라이언트의 세션 키 유도 과정입니다</a:t>
            </a:r>
            <a:r>
              <a:rPr lang="en-US" altLang="ko-KR" dirty="0"/>
              <a:t>. Derived Session Key</a:t>
            </a:r>
            <a:r>
              <a:rPr lang="ko-KR" altLang="en-US" dirty="0"/>
              <a:t>에 적힌 부분이 서버와 공유하는 대칭 키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서버와 클라이언트의 세션 키가 같습니다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블록 암호에 사용할 대칭 키를 얻어내는데 성공한 모습을 보여줍니다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601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그림은 서버에서 클라이언트가 보낸 암호화된 패킷을 받고</a:t>
            </a:r>
            <a:r>
              <a:rPr lang="en-US" altLang="ko-KR" dirty="0"/>
              <a:t>, </a:t>
            </a:r>
            <a:r>
              <a:rPr lang="ko-KR" altLang="en-US" dirty="0" err="1"/>
              <a:t>복호화한</a:t>
            </a:r>
            <a:r>
              <a:rPr lang="ko-KR" altLang="en-US" dirty="0"/>
              <a:t> 모습입니다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종합적으로</a:t>
            </a:r>
            <a:r>
              <a:rPr lang="en-US" altLang="ko-KR" dirty="0"/>
              <a:t>, </a:t>
            </a:r>
            <a:r>
              <a:rPr lang="ko-KR" altLang="en-US" dirty="0"/>
              <a:t>서버와 클라이언트는 </a:t>
            </a:r>
            <a:r>
              <a:rPr lang="en-US" altLang="ko-KR" dirty="0"/>
              <a:t>Handshake Protocol</a:t>
            </a:r>
            <a:r>
              <a:rPr lang="ko-KR" altLang="en-US" dirty="0"/>
              <a:t>을 통해 얻어낸 대칭 키로 암호 통신을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안전한 게임 통신 환경을 성공적으로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54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연구의 또 다른 포인트인</a:t>
            </a:r>
            <a:r>
              <a:rPr lang="en-US" altLang="ko-KR" dirty="0"/>
              <a:t>, </a:t>
            </a:r>
            <a:r>
              <a:rPr lang="ko-KR" altLang="en-US" dirty="0"/>
              <a:t>블록 암호 알고리즘과 </a:t>
            </a:r>
            <a:r>
              <a:rPr lang="ko-KR" altLang="en-US" dirty="0" err="1"/>
              <a:t>운영모드별</a:t>
            </a:r>
            <a:r>
              <a:rPr lang="ko-KR" altLang="en-US" dirty="0"/>
              <a:t> 성능 비교입니다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그래프는 각각 </a:t>
            </a:r>
            <a:r>
              <a:rPr lang="en-US" altLang="ko-KR" dirty="0"/>
              <a:t>AES, SPECK</a:t>
            </a:r>
            <a:r>
              <a:rPr lang="ko-KR" altLang="en-US" dirty="0"/>
              <a:t>의 </a:t>
            </a:r>
            <a:r>
              <a:rPr lang="ko-KR" altLang="en-US" dirty="0" err="1"/>
              <a:t>운영모드별</a:t>
            </a:r>
            <a:r>
              <a:rPr lang="ko-KR" altLang="en-US" dirty="0"/>
              <a:t> 암호화 및 복호화에 걸린 시간을 측정한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이외에도 </a:t>
            </a:r>
            <a:r>
              <a:rPr lang="en-US" altLang="ko-KR" dirty="0"/>
              <a:t>ARIA, HIGHT, TWINE </a:t>
            </a:r>
            <a:r>
              <a:rPr lang="ko-KR" altLang="en-US" dirty="0"/>
              <a:t>모두 측정하였습니다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결론부터 말씀드리자면</a:t>
            </a:r>
            <a:r>
              <a:rPr lang="en-US" altLang="ko-KR" dirty="0"/>
              <a:t>, SPECK-CBC</a:t>
            </a:r>
            <a:r>
              <a:rPr lang="ko-KR" altLang="en-US" dirty="0"/>
              <a:t>가 암호화 및 복호화 모두 가장 좋은 성능을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대부분의 경우에서 </a:t>
            </a:r>
            <a:r>
              <a:rPr lang="en-US" altLang="ko-KR" dirty="0"/>
              <a:t>TWINE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가장 저조한 성능을 보여주었습니다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683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그래프는 </a:t>
            </a:r>
            <a:r>
              <a:rPr lang="en-US" altLang="ko-KR" dirty="0"/>
              <a:t>GCM</a:t>
            </a:r>
            <a:r>
              <a:rPr lang="ko-KR" altLang="en-US" dirty="0"/>
              <a:t>이 적용 가능한 블록 암호 알고리즘에 한해 성능을 비교한 모습입니다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GCM</a:t>
            </a:r>
            <a:r>
              <a:rPr lang="ko-KR" altLang="en-US" dirty="0"/>
              <a:t>의 경우 태그 계산이 포함되어 있기에 다른 모드에 비해 시간이 더 걸립니다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성능 비교의 핵심은</a:t>
            </a:r>
            <a:r>
              <a:rPr lang="en-US" altLang="ko-KR" dirty="0"/>
              <a:t>, </a:t>
            </a:r>
            <a:r>
              <a:rPr lang="ko-KR" altLang="en-US" dirty="0"/>
              <a:t>어떤 블록 암호 알고리즘에 운영모드를 적용하더라도</a:t>
            </a:r>
            <a:r>
              <a:rPr lang="en-US" altLang="ko-KR" dirty="0"/>
              <a:t>, </a:t>
            </a:r>
            <a:r>
              <a:rPr lang="ko-KR" altLang="en-US" dirty="0"/>
              <a:t>암호화 및 복호화에 </a:t>
            </a:r>
            <a:r>
              <a:rPr lang="en-US" altLang="ko-KR" dirty="0"/>
              <a:t>0.1ms</a:t>
            </a:r>
            <a:r>
              <a:rPr lang="ko-KR" altLang="en-US" dirty="0"/>
              <a:t>가 넘지 않는다는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실제 멀티플레이어 게임에서 패킷을 주고 받는데 걸리는 시간을 생각하면 상당히 미미한 수준입니다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90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여러분은 게임을 </a:t>
            </a:r>
            <a:r>
              <a:rPr lang="ko-KR" altLang="en-US" dirty="0" err="1"/>
              <a:t>좋아하시나요</a:t>
            </a:r>
            <a:r>
              <a:rPr lang="en-US" altLang="ko-KR" dirty="0"/>
              <a:t>? </a:t>
            </a:r>
            <a:r>
              <a:rPr lang="ko-KR" altLang="en-US" dirty="0"/>
              <a:t>적어도 저는 좋아합니다</a:t>
            </a:r>
            <a:r>
              <a:rPr lang="en-US" altLang="ko-KR" dirty="0"/>
              <a:t>. </a:t>
            </a:r>
            <a:r>
              <a:rPr lang="ko-KR" altLang="en-US" dirty="0" err="1"/>
              <a:t>리그오브레전드</a:t>
            </a:r>
            <a:r>
              <a:rPr lang="en-US" altLang="ko-KR" dirty="0"/>
              <a:t>, </a:t>
            </a:r>
            <a:r>
              <a:rPr lang="ko-KR" altLang="en-US" dirty="0" err="1"/>
              <a:t>배틀그라운드</a:t>
            </a:r>
            <a:r>
              <a:rPr lang="en-US" altLang="ko-KR" dirty="0"/>
              <a:t>, </a:t>
            </a:r>
            <a:r>
              <a:rPr lang="ko-KR" altLang="en-US" dirty="0"/>
              <a:t>메이플스토리 등 많은 게임을 즐긴</a:t>
            </a:r>
            <a:r>
              <a:rPr lang="en-US" altLang="ko-KR" dirty="0"/>
              <a:t>, </a:t>
            </a:r>
            <a:r>
              <a:rPr lang="ko-KR" altLang="en-US" dirty="0"/>
              <a:t>한 명의 게이머입니다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게임들은 공통점이 하나 있습니다</a:t>
            </a:r>
            <a:r>
              <a:rPr lang="en-US" altLang="ko-KR" dirty="0"/>
              <a:t>. </a:t>
            </a:r>
            <a:r>
              <a:rPr lang="ko-KR" altLang="en-US" dirty="0"/>
              <a:t>바로</a:t>
            </a:r>
            <a:r>
              <a:rPr lang="en-US" altLang="ko-KR" dirty="0"/>
              <a:t>, </a:t>
            </a:r>
            <a:r>
              <a:rPr lang="ko-KR" altLang="en-US" dirty="0"/>
              <a:t>핵</a:t>
            </a:r>
            <a:r>
              <a:rPr lang="en-US" altLang="ko-KR" dirty="0"/>
              <a:t>, </a:t>
            </a:r>
            <a:r>
              <a:rPr lang="ko-KR" altLang="en-US" dirty="0" err="1"/>
              <a:t>치트에</a:t>
            </a:r>
            <a:r>
              <a:rPr lang="ko-KR" altLang="en-US" dirty="0"/>
              <a:t> 시달린다는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치트란</a:t>
            </a:r>
            <a:r>
              <a:rPr lang="en-US" altLang="ko-KR" dirty="0"/>
              <a:t>, </a:t>
            </a:r>
            <a:r>
              <a:rPr lang="ko-KR" altLang="en-US" dirty="0"/>
              <a:t>다양한 방법을 통해 게임사가 의도한 것과는 다르게 악의적으로 게임 플레이를 유도하는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본문에서 종종 핵을 언급하는데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dirty="0" err="1"/>
              <a:t>치트와</a:t>
            </a:r>
            <a:r>
              <a:rPr lang="ko-KR" altLang="en-US" dirty="0"/>
              <a:t> 동일하게 생각하시면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예시를 보겠습니다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3735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결론입니다</a:t>
            </a:r>
            <a:r>
              <a:rPr lang="en-US" altLang="ko-KR" dirty="0"/>
              <a:t>. </a:t>
            </a:r>
            <a:r>
              <a:rPr lang="ko-KR" altLang="en-US" dirty="0"/>
              <a:t>저희 연구는 유니티 멀티플레이어 환경에서 안전한 통신을 위해 실제 게임 환경을 구축하고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다양한 암호 알고리즘을 사용하였으며</a:t>
            </a:r>
            <a:r>
              <a:rPr lang="en-US" altLang="ko-KR" dirty="0"/>
              <a:t>, </a:t>
            </a:r>
            <a:r>
              <a:rPr lang="ko-KR" altLang="en-US" dirty="0"/>
              <a:t>블록 암호 알고리즘과 </a:t>
            </a:r>
            <a:r>
              <a:rPr lang="ko-KR" altLang="en-US" dirty="0" err="1"/>
              <a:t>운영모드별</a:t>
            </a:r>
            <a:r>
              <a:rPr lang="ko-KR" altLang="en-US" dirty="0"/>
              <a:t> 성능을 비교 분석하였습니다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안전한 게임 통신 환경의 경우</a:t>
            </a:r>
            <a:r>
              <a:rPr lang="en-US" altLang="ko-KR" dirty="0"/>
              <a:t>, </a:t>
            </a:r>
            <a:r>
              <a:rPr lang="ko-KR" altLang="en-US" dirty="0"/>
              <a:t>제시한 </a:t>
            </a:r>
            <a:r>
              <a:rPr lang="en-US" altLang="ko-KR" dirty="0"/>
              <a:t>Handshake Protocol</a:t>
            </a:r>
            <a:r>
              <a:rPr lang="ko-KR" altLang="en-US" dirty="0"/>
              <a:t>을 사용하면</a:t>
            </a:r>
            <a:endParaRPr lang="en-US" altLang="ko-KR" dirty="0"/>
          </a:p>
          <a:p>
            <a:r>
              <a:rPr lang="en-US" altLang="ko-KR" dirty="0" err="1"/>
              <a:t>CipherSuite</a:t>
            </a:r>
            <a:r>
              <a:rPr lang="ko-KR" altLang="en-US" dirty="0"/>
              <a:t>의 교환</a:t>
            </a:r>
            <a:r>
              <a:rPr lang="en-US" altLang="ko-KR" dirty="0"/>
              <a:t>, </a:t>
            </a:r>
            <a:r>
              <a:rPr lang="ko-KR" altLang="en-US" dirty="0"/>
              <a:t>서버 인증</a:t>
            </a:r>
            <a:r>
              <a:rPr lang="en-US" altLang="ko-KR" dirty="0"/>
              <a:t>, </a:t>
            </a:r>
            <a:r>
              <a:rPr lang="ko-KR" altLang="en-US" dirty="0"/>
              <a:t>대칭 키 교환 및 유도</a:t>
            </a:r>
            <a:r>
              <a:rPr lang="en-US" altLang="ko-KR" dirty="0"/>
              <a:t>, </a:t>
            </a:r>
            <a:r>
              <a:rPr lang="ko-KR" altLang="en-US" dirty="0"/>
              <a:t>암호 통신까지 성공적으로 적용됨을 확인했습니다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7882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연구 결과 블록 암호 알고리즘이 실제 </a:t>
            </a:r>
            <a:r>
              <a:rPr lang="en-US" altLang="ko-KR" dirty="0"/>
              <a:t>MMORPG </a:t>
            </a:r>
            <a:r>
              <a:rPr lang="ko-KR" altLang="en-US" dirty="0"/>
              <a:t>환경의 통신 </a:t>
            </a:r>
            <a:r>
              <a:rPr lang="ko-KR" altLang="en-US" dirty="0" err="1"/>
              <a:t>레이턴시에</a:t>
            </a:r>
            <a:r>
              <a:rPr lang="ko-KR" altLang="en-US" dirty="0"/>
              <a:t> 거의 영향을 미치지 않음을 확인하였으며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이는 어떤 블록 암호를 적용하더라도 유저의 플레이 경험에 부정적인 영향을 주지 않음을 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연구는 게임 개발자와 네트워크 프로토콜 설계자들이 성능과 보안 요구 사항에 맞는 </a:t>
            </a:r>
            <a:endParaRPr lang="en-US" altLang="ko-KR" dirty="0"/>
          </a:p>
          <a:p>
            <a:r>
              <a:rPr lang="ko-KR" altLang="en-US" dirty="0"/>
              <a:t>암호화 방식을 선택하는 데 유용한 참고 자료가 될 것이라 확신합니다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16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연구는 다음과 같은 한계를 가집니다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블록 암호의 성능 측정 환경이 한정적입니다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서버의 부하가 많이 걸리는 상황이나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패킷의 길이 등을 고려하여 추가적인 테스트가 필요해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블록 암호의 성능 평가 지표로 시간만 사용하였습니다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보안성 평가가 </a:t>
            </a:r>
            <a:r>
              <a:rPr lang="ko-KR" altLang="en-US" dirty="0" err="1"/>
              <a:t>빠져있으며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이에 대한 추가적인 연구가 필요해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315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발표는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539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롤입니다</a:t>
            </a:r>
            <a:r>
              <a:rPr lang="en-US" altLang="ko-KR" dirty="0"/>
              <a:t>. </a:t>
            </a:r>
            <a:r>
              <a:rPr lang="ko-KR" altLang="en-US" dirty="0"/>
              <a:t>롤을 하시는 분들은 아시지만</a:t>
            </a:r>
            <a:r>
              <a:rPr lang="en-US" altLang="ko-KR" dirty="0"/>
              <a:t>, </a:t>
            </a:r>
            <a:r>
              <a:rPr lang="ko-KR" altLang="en-US" dirty="0"/>
              <a:t>해당 화면은 </a:t>
            </a:r>
            <a:r>
              <a:rPr lang="en-US" altLang="ko-KR" dirty="0"/>
              <a:t>‘</a:t>
            </a:r>
            <a:r>
              <a:rPr lang="ko-KR" altLang="en-US" dirty="0" err="1"/>
              <a:t>헬퍼</a:t>
            </a:r>
            <a:r>
              <a:rPr lang="en-US" altLang="ko-KR" dirty="0"/>
              <a:t>‘</a:t>
            </a:r>
            <a:r>
              <a:rPr lang="ko-KR" altLang="en-US" dirty="0"/>
              <a:t>라는 불법 프로그램을 사용하는 모습입니다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헬퍼란</a:t>
            </a:r>
            <a:r>
              <a:rPr lang="en-US" altLang="ko-KR" dirty="0"/>
              <a:t>, </a:t>
            </a:r>
            <a:r>
              <a:rPr lang="ko-KR" altLang="en-US" dirty="0"/>
              <a:t>상대의 스킬을 자동으로 피해주거나</a:t>
            </a:r>
            <a:r>
              <a:rPr lang="en-US" altLang="ko-KR" dirty="0"/>
              <a:t>, </a:t>
            </a:r>
            <a:r>
              <a:rPr lang="ko-KR" altLang="en-US" dirty="0"/>
              <a:t>자신의 스킬을 상대에게 </a:t>
            </a:r>
            <a:r>
              <a:rPr lang="ko-KR" altLang="en-US" dirty="0" err="1"/>
              <a:t>적중시키는데에</a:t>
            </a:r>
            <a:r>
              <a:rPr lang="ko-KR" altLang="en-US" dirty="0"/>
              <a:t> 보조를 해주는 등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인간이 할 수 없는 수준의 보조를 통해 게임 실력을 끌어올립니다</a:t>
            </a:r>
            <a:r>
              <a:rPr lang="en-US" altLang="ko-KR" dirty="0"/>
              <a:t>. </a:t>
            </a:r>
            <a:r>
              <a:rPr lang="ko-KR" altLang="en-US" dirty="0"/>
              <a:t>당해보면 많이 억울한 핵입니다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53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두 번째로</a:t>
            </a:r>
            <a:r>
              <a:rPr lang="en-US" altLang="ko-KR" dirty="0"/>
              <a:t>, </a:t>
            </a:r>
            <a:r>
              <a:rPr lang="ko-KR" altLang="en-US" dirty="0" err="1"/>
              <a:t>배그입니다</a:t>
            </a:r>
            <a:r>
              <a:rPr lang="en-US" altLang="ko-KR" dirty="0"/>
              <a:t>. </a:t>
            </a:r>
            <a:r>
              <a:rPr lang="ko-KR" altLang="en-US" dirty="0"/>
              <a:t>해당 사진은 잘 보시면</a:t>
            </a:r>
            <a:r>
              <a:rPr lang="en-US" altLang="ko-KR" dirty="0"/>
              <a:t>, </a:t>
            </a:r>
            <a:r>
              <a:rPr lang="ko-KR" altLang="en-US" dirty="0"/>
              <a:t>뭔가 날아와 플레이어를 치고 가는 모습입니다</a:t>
            </a:r>
            <a:r>
              <a:rPr lang="en-US" altLang="ko-KR" dirty="0"/>
              <a:t>. </a:t>
            </a:r>
            <a:r>
              <a:rPr lang="ko-KR" altLang="en-US" dirty="0"/>
              <a:t>저건</a:t>
            </a:r>
            <a:r>
              <a:rPr lang="en-US" altLang="ko-KR" dirty="0"/>
              <a:t>, </a:t>
            </a:r>
            <a:r>
              <a:rPr lang="ko-KR" altLang="en-US" dirty="0"/>
              <a:t>게임 내 탈것 중 하나인 보트</a:t>
            </a:r>
            <a:r>
              <a:rPr lang="en-US" altLang="ko-KR" dirty="0"/>
              <a:t>, </a:t>
            </a:r>
            <a:r>
              <a:rPr lang="ko-KR" altLang="en-US" dirty="0"/>
              <a:t>배입니다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배가 하늘을 날아다니다 사람을 치고 가는 상황입니다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위와 같은 핵의 문제점은</a:t>
            </a:r>
            <a:r>
              <a:rPr lang="en-US" altLang="ko-KR" dirty="0"/>
              <a:t>, </a:t>
            </a:r>
            <a:r>
              <a:rPr lang="ko-KR" altLang="en-US" dirty="0"/>
              <a:t>게임의 공정성을 저해하고</a:t>
            </a:r>
            <a:r>
              <a:rPr lang="en-US" altLang="ko-KR" dirty="0"/>
              <a:t>, </a:t>
            </a:r>
            <a:r>
              <a:rPr lang="ko-KR" altLang="en-US" dirty="0"/>
              <a:t>다른 유저에게 불쾌한 경험을 안겨준다는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열심히 게임했는데 갑자기 다른 플레이어가 기계의 힘을 빌려 이기고 간다</a:t>
            </a:r>
            <a:r>
              <a:rPr lang="en-US" altLang="ko-KR" dirty="0"/>
              <a:t>? </a:t>
            </a:r>
            <a:r>
              <a:rPr lang="ko-KR" altLang="en-US" dirty="0"/>
              <a:t>상당히 불만이 생기는 상황입니다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7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예시는 그래도 게임 내에서만 발생하지만</a:t>
            </a:r>
            <a:r>
              <a:rPr lang="en-US" altLang="ko-KR" dirty="0"/>
              <a:t>, </a:t>
            </a:r>
            <a:r>
              <a:rPr lang="ko-KR" altLang="en-US" dirty="0"/>
              <a:t>아래 예시는 좀 다릅니다</a:t>
            </a:r>
            <a:r>
              <a:rPr lang="en-US" altLang="ko-KR" dirty="0"/>
              <a:t>. </a:t>
            </a:r>
            <a:r>
              <a:rPr lang="ko-KR" altLang="en-US" dirty="0"/>
              <a:t>사진을 함께 보시죠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왼쪽 사진은</a:t>
            </a:r>
            <a:r>
              <a:rPr lang="en-US" altLang="ko-KR" dirty="0"/>
              <a:t>, </a:t>
            </a:r>
            <a:r>
              <a:rPr lang="ko-KR" altLang="en-US" dirty="0"/>
              <a:t>지난 </a:t>
            </a:r>
            <a:r>
              <a:rPr lang="en-US" altLang="ko-KR" dirty="0"/>
              <a:t>2011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넥슨의 대규모 개인정보 유출 사건을 보여줍니다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1300</a:t>
            </a:r>
            <a:r>
              <a:rPr lang="ko-KR" altLang="en-US" dirty="0"/>
              <a:t>만명 정도의 개인 정보가 </a:t>
            </a:r>
            <a:r>
              <a:rPr lang="ko-KR" altLang="en-US" dirty="0" err="1"/>
              <a:t>해킹당했던</a:t>
            </a:r>
            <a:r>
              <a:rPr lang="en-US" altLang="ko-KR" dirty="0"/>
              <a:t>, </a:t>
            </a:r>
            <a:r>
              <a:rPr lang="ko-KR" altLang="en-US" dirty="0"/>
              <a:t>상당히 큰 사건이었습니다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옆의 사진은</a:t>
            </a:r>
            <a:r>
              <a:rPr lang="en-US" altLang="ko-KR" dirty="0"/>
              <a:t>, </a:t>
            </a:r>
            <a:r>
              <a:rPr lang="ko-KR" altLang="en-US" dirty="0"/>
              <a:t>넥슨 로그인이 가능한 곳 중</a:t>
            </a:r>
            <a:r>
              <a:rPr lang="en-US" altLang="ko-KR" dirty="0"/>
              <a:t>, </a:t>
            </a:r>
            <a:r>
              <a:rPr lang="ko-KR" altLang="en-US" dirty="0"/>
              <a:t>상대적으로 보안이 약했던 </a:t>
            </a:r>
            <a:r>
              <a:rPr lang="ko-KR" altLang="en-US" dirty="0" err="1"/>
              <a:t>서든라디오를</a:t>
            </a:r>
            <a:r>
              <a:rPr lang="ko-KR" altLang="en-US" dirty="0"/>
              <a:t> 통해 계정 탈취를 성공한 모습을 보여줍니다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이처럼</a:t>
            </a:r>
            <a:r>
              <a:rPr lang="en-US" altLang="ko-KR" dirty="0"/>
              <a:t>, </a:t>
            </a:r>
            <a:r>
              <a:rPr lang="ko-KR" altLang="en-US" dirty="0"/>
              <a:t>게임 해킹은 게임의 밸런스를 무너뜨릴 뿐만 아니라</a:t>
            </a:r>
            <a:r>
              <a:rPr lang="en-US" altLang="ko-KR" dirty="0"/>
              <a:t>, </a:t>
            </a:r>
            <a:r>
              <a:rPr lang="ko-KR" altLang="en-US" dirty="0"/>
              <a:t>계정 정보 탈취</a:t>
            </a:r>
            <a:r>
              <a:rPr lang="en-US" altLang="ko-KR" dirty="0"/>
              <a:t>, </a:t>
            </a:r>
            <a:r>
              <a:rPr lang="ko-KR" altLang="en-US" dirty="0"/>
              <a:t>개인 정보 유출 등 피해가 심각합니다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게임 보안 기술은 단순한 </a:t>
            </a:r>
            <a:r>
              <a:rPr lang="ko-KR" altLang="en-US" dirty="0" err="1"/>
              <a:t>치트</a:t>
            </a:r>
            <a:r>
              <a:rPr lang="ko-KR" altLang="en-US" dirty="0"/>
              <a:t> 방지를 넘어 광범위한 보안 이슈를 다루게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316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</a:t>
            </a:r>
            <a:r>
              <a:rPr lang="en-US" altLang="ko-KR" dirty="0"/>
              <a:t> </a:t>
            </a:r>
            <a:r>
              <a:rPr lang="ko-KR" altLang="en-US" dirty="0"/>
              <a:t>게임 보안</a:t>
            </a:r>
            <a:r>
              <a:rPr lang="en-US" altLang="ko-KR" dirty="0"/>
              <a:t>, </a:t>
            </a:r>
            <a:r>
              <a:rPr lang="ko-KR" altLang="en-US" dirty="0"/>
              <a:t>그 중 네트워크 보안에 초점을 두고 연구를 진행하였습니다</a:t>
            </a:r>
            <a:r>
              <a:rPr lang="en-US" altLang="ko-KR" dirty="0"/>
              <a:t>. </a:t>
            </a:r>
            <a:r>
              <a:rPr lang="ko-KR" altLang="en-US" dirty="0"/>
              <a:t>네트워크 보안은 웹 서비스의 네트워크 보안과 유사하지만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멀티플레이어 게임은 웹 서비스보다 훨씬 낮은 네트워크 지연 속도를 유지해야 한다는 특성이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다양한 멀티플레이어 게임이 있지만</a:t>
            </a:r>
            <a:r>
              <a:rPr lang="en-US" altLang="ko-KR" dirty="0"/>
              <a:t>, </a:t>
            </a:r>
            <a:r>
              <a:rPr lang="ko-KR" altLang="en-US" dirty="0"/>
              <a:t>어떤 암호 알고리즘이 구체적으로 어떻게 적용되었는지는 크게 알려진 바가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저희는</a:t>
            </a:r>
            <a:r>
              <a:rPr lang="en-US" altLang="ko-KR" dirty="0"/>
              <a:t>, </a:t>
            </a:r>
            <a:r>
              <a:rPr lang="ko-KR" altLang="en-US" dirty="0"/>
              <a:t>유니티를 기반으로 개발된 </a:t>
            </a:r>
            <a:r>
              <a:rPr lang="en-US" altLang="ko-KR" dirty="0"/>
              <a:t>MMORPG </a:t>
            </a:r>
            <a:r>
              <a:rPr lang="ko-KR" altLang="en-US" dirty="0"/>
              <a:t>게임에서 안전한 통신 환경을 구축하고</a:t>
            </a:r>
            <a:r>
              <a:rPr lang="en-US" altLang="ko-KR" dirty="0"/>
              <a:t>, </a:t>
            </a:r>
            <a:r>
              <a:rPr lang="ko-KR" altLang="en-US" dirty="0"/>
              <a:t>각 블록 암호 알고리즘별 성능을 비교해볼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종합적으로</a:t>
            </a:r>
            <a:r>
              <a:rPr lang="en-US" altLang="ko-KR" dirty="0"/>
              <a:t>, </a:t>
            </a:r>
            <a:r>
              <a:rPr lang="ko-KR" altLang="en-US" dirty="0"/>
              <a:t>유니티를 활용한 멀티플레이어 게임 개발 시 적용할 수 있는 최적의 보안 솔루션을 제시하고자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03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저희는</a:t>
            </a:r>
            <a:r>
              <a:rPr lang="en-US" altLang="ko-KR" dirty="0"/>
              <a:t>, </a:t>
            </a:r>
            <a:r>
              <a:rPr lang="ko-KR" altLang="en-US" dirty="0"/>
              <a:t>다양한 암호 알고리즘을 표준 및 구현 명세서에 맞게 구현하였습니다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ECDSA</a:t>
            </a:r>
            <a:r>
              <a:rPr lang="ko-KR" altLang="en-US" dirty="0"/>
              <a:t>는 클라이언트가 서버를 인증할 때 사용합니다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Handshake </a:t>
            </a:r>
            <a:r>
              <a:rPr lang="ko-KR" altLang="en-US" dirty="0"/>
              <a:t>단계에서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ECDH</a:t>
            </a:r>
            <a:r>
              <a:rPr lang="ko-KR" altLang="en-US" dirty="0"/>
              <a:t>와 </a:t>
            </a:r>
            <a:r>
              <a:rPr lang="en-US" altLang="ko-KR" dirty="0"/>
              <a:t>HKDF</a:t>
            </a:r>
            <a:r>
              <a:rPr lang="ko-KR" altLang="en-US" dirty="0"/>
              <a:t>는 클라이언트와 서버가 공유 비밀을 생성하고</a:t>
            </a:r>
            <a:r>
              <a:rPr lang="en-US" altLang="ko-KR" dirty="0"/>
              <a:t>, </a:t>
            </a:r>
            <a:r>
              <a:rPr lang="ko-KR" altLang="en-US" dirty="0"/>
              <a:t>공유 비밀로부터 대칭 키를 유도할 때 사용합니다</a:t>
            </a:r>
            <a:r>
              <a:rPr lang="en-US" altLang="ko-KR" dirty="0"/>
              <a:t>. </a:t>
            </a:r>
            <a:r>
              <a:rPr lang="ko-KR" altLang="en-US" dirty="0"/>
              <a:t>이 또한 </a:t>
            </a:r>
            <a:r>
              <a:rPr lang="en-US" altLang="ko-KR" dirty="0"/>
              <a:t>Handshake </a:t>
            </a:r>
            <a:r>
              <a:rPr lang="ko-KR" altLang="en-US" dirty="0"/>
              <a:t>단계에서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나머지 블록 암호 알고리즘과 운영모드는 모두 </a:t>
            </a:r>
            <a:r>
              <a:rPr lang="en-US" altLang="ko-KR" dirty="0"/>
              <a:t>Handshake Protocol</a:t>
            </a:r>
            <a:r>
              <a:rPr lang="ko-KR" altLang="en-US" dirty="0"/>
              <a:t>이 끝난 뒤 보안 통신을 진행할 때 사용합니다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82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Handshake Protocol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안전한 통신 환경을 위해 클라이언트와 서버가 준비를 하는 일련의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 그림에는 </a:t>
            </a:r>
            <a:r>
              <a:rPr lang="en-US" altLang="ko-KR" dirty="0"/>
              <a:t>Handshake Protocol</a:t>
            </a:r>
            <a:r>
              <a:rPr lang="ko-KR" altLang="en-US" dirty="0"/>
              <a:t>의 순서와</a:t>
            </a:r>
            <a:r>
              <a:rPr lang="en-US" altLang="ko-KR" dirty="0"/>
              <a:t>, </a:t>
            </a:r>
            <a:r>
              <a:rPr lang="ko-KR" altLang="en-US" dirty="0"/>
              <a:t>단계별 동작이 적혀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그림은 클라이언트가 서버를 인증하는 과정이며</a:t>
            </a:r>
            <a:r>
              <a:rPr lang="en-US" altLang="ko-KR" dirty="0"/>
              <a:t>, CA </a:t>
            </a:r>
            <a:r>
              <a:rPr lang="ko-KR" altLang="en-US" dirty="0"/>
              <a:t>구조를 참고하였습니다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대칭 키 암호 알고리즘에서 사용할 블록 암호 알고리즘 및 운영모드를 명시하고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클라이언트가 서버를 인증한 뒤</a:t>
            </a:r>
            <a:r>
              <a:rPr lang="en-US" altLang="ko-KR" dirty="0"/>
              <a:t>, </a:t>
            </a:r>
            <a:r>
              <a:rPr lang="ko-KR" altLang="en-US" dirty="0"/>
              <a:t>공유 비밀을 생성하며</a:t>
            </a:r>
            <a:r>
              <a:rPr lang="en-US" altLang="ko-KR" dirty="0"/>
              <a:t>, </a:t>
            </a:r>
            <a:r>
              <a:rPr lang="ko-KR" altLang="en-US" dirty="0"/>
              <a:t>대칭 키를 유도합니다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</a:t>
            </a:r>
            <a:r>
              <a:rPr lang="en-US" altLang="ko-KR" dirty="0"/>
              <a:t>, </a:t>
            </a:r>
            <a:r>
              <a:rPr lang="ko-KR" altLang="en-US" dirty="0"/>
              <a:t>안전한 통신 환경이 구현됩니다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368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경우</a:t>
            </a:r>
            <a:r>
              <a:rPr lang="en-US" altLang="ko-KR" dirty="0"/>
              <a:t> </a:t>
            </a:r>
            <a:r>
              <a:rPr lang="ko-KR" altLang="en-US" dirty="0"/>
              <a:t>서버와 클라이언트 모두 </a:t>
            </a:r>
            <a:r>
              <a:rPr lang="en-US" altLang="ko-KR" dirty="0"/>
              <a:t>C#</a:t>
            </a:r>
            <a:r>
              <a:rPr lang="ko-KR" altLang="en-US" dirty="0"/>
              <a:t>으로 제작되었습니다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실제 </a:t>
            </a:r>
            <a:r>
              <a:rPr lang="en-US" altLang="ko-KR" dirty="0"/>
              <a:t>MMORPG </a:t>
            </a:r>
            <a:r>
              <a:rPr lang="ko-KR" altLang="en-US" dirty="0"/>
              <a:t>게임 서버의 경우 비동기 통신이 기본적이며</a:t>
            </a:r>
            <a:r>
              <a:rPr lang="en-US" altLang="ko-KR" dirty="0"/>
              <a:t>, </a:t>
            </a:r>
            <a:r>
              <a:rPr lang="ko-KR" altLang="en-US" dirty="0"/>
              <a:t>높은 처리율을 보여주어야 합니다</a:t>
            </a:r>
            <a:r>
              <a:rPr lang="en-US" altLang="ko-KR" dirty="0"/>
              <a:t>. </a:t>
            </a:r>
            <a:r>
              <a:rPr lang="ko-KR" altLang="en-US" dirty="0"/>
              <a:t>따라서 서버는 </a:t>
            </a:r>
            <a:r>
              <a:rPr lang="en-US" altLang="ko-KR" dirty="0"/>
              <a:t>IOCP </a:t>
            </a:r>
            <a:r>
              <a:rPr lang="ko-KR" altLang="en-US" dirty="0"/>
              <a:t>모델을 채택하였습니다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클라이언트는 대중적인 게임 엔진인 유니티를 사용하였습니다</a:t>
            </a:r>
            <a:r>
              <a:rPr lang="en-US" altLang="ko-KR" dirty="0"/>
              <a:t>. </a:t>
            </a:r>
            <a:r>
              <a:rPr lang="ko-KR" altLang="en-US" dirty="0"/>
              <a:t>개발이 비교적 편리하다는 장점이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4A778-7A36-4859-8E81-8F3D32B7B6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63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D58-E1DE-4EC4-B265-55097CA1BC4B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945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215AE-BB5C-4185-ADB6-2278A67DD61D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3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B6CB9-B762-4BC6-8EB9-1EF79CCC3502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4618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22E0-D238-494D-8262-752F43AD0B5B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296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B1D96-6402-46EE-B99F-4B2683BEF70B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0113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C208-DE5C-46E1-92D5-23428EDEEDDD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96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422C2-E412-4AAF-944B-BD621866438D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925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C3194-21A0-405C-96E2-592B79E502F6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03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CBD9E-7A99-49B1-BD87-286350845C4A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53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0EB08-2D5D-4076-90B5-9D7FAA44A9BB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905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D94D3-87AC-4D43-82DB-4864EF888458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25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FFC1-03AC-4AB6-A014-A7572C1F62F6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19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FBB16-A289-41A4-BE9C-7B22CE09F739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143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0BCDB-4FE5-4F8E-B92C-165854BDEE79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2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1EECA-D7A2-4B27-AD20-18000F363DC1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9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8DBA87-05E0-453C-8722-26A90C0A5863}" type="datetime1">
              <a:rPr lang="ko-KR" altLang="en-US" smtClean="0"/>
              <a:t>2024-10-23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3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1F916-88A8-4716-835D-13621606256B}" type="datetime1">
              <a:rPr lang="ko-KR" altLang="en-US" smtClean="0"/>
              <a:t>2024-10-23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8A90D7-3531-4138-8C54-195351715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30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26505-20D2-4CE5-9FDD-2944967C8B21}"/>
              </a:ext>
            </a:extLst>
          </p:cNvPr>
          <p:cNvSpPr txBox="1"/>
          <p:nvPr/>
        </p:nvSpPr>
        <p:spPr>
          <a:xfrm>
            <a:off x="1463335" y="2817487"/>
            <a:ext cx="5599994" cy="1223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ko-KR" altLang="en-US" sz="3200" dirty="0">
                <a:solidFill>
                  <a:schemeClr val="accent2">
                    <a:lumMod val="75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유니티 멀티플레이어 환경에서의 경량 암호 통신 구현</a:t>
            </a:r>
            <a:endParaRPr lang="en-US" altLang="ko-KR" sz="3200" dirty="0">
              <a:solidFill>
                <a:schemeClr val="accent2">
                  <a:lumMod val="7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altLang="ko-KR" sz="3200" dirty="0">
              <a:solidFill>
                <a:schemeClr val="accent2">
                  <a:lumMod val="75000"/>
                </a:schemeClr>
              </a:solidFill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DFA0D-9704-4900-BBF2-22FB93DDA901}"/>
              </a:ext>
            </a:extLst>
          </p:cNvPr>
          <p:cNvSpPr txBox="1"/>
          <p:nvPr/>
        </p:nvSpPr>
        <p:spPr>
          <a:xfrm>
            <a:off x="6717251" y="4849913"/>
            <a:ext cx="31111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분과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D 47 [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민트초코펩시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]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팀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지도교수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	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손준영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1 		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고세화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2 		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김재민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조원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3		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이강인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81C3A-D9FC-4262-AE58-50CD87A0E472}"/>
              </a:ext>
            </a:extLst>
          </p:cNvPr>
          <p:cNvSpPr txBox="1"/>
          <p:nvPr/>
        </p:nvSpPr>
        <p:spPr>
          <a:xfrm>
            <a:off x="1463335" y="2351386"/>
            <a:ext cx="4423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부산대학교 정보컴퓨터공학부 </a:t>
            </a:r>
            <a:r>
              <a:rPr lang="en-US" altLang="ko-KR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2024 </a:t>
            </a:r>
            <a:r>
              <a:rPr lang="ko-KR" altLang="en-US" sz="16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전기 졸업과제</a:t>
            </a:r>
            <a:endParaRPr lang="en-US" altLang="ko-KR" sz="1600" dirty="0">
              <a:solidFill>
                <a:schemeClr val="accent2">
                  <a:lumMod val="60000"/>
                  <a:lumOff val="4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245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4A609-3D15-4C81-86D3-11333101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암호 알고리즘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052CFE-EEE8-4F29-AA94-170B2583E3E1}"/>
              </a:ext>
            </a:extLst>
          </p:cNvPr>
          <p:cNvGrpSpPr/>
          <p:nvPr/>
        </p:nvGrpSpPr>
        <p:grpSpPr>
          <a:xfrm>
            <a:off x="2211970" y="1897437"/>
            <a:ext cx="7768060" cy="3063125"/>
            <a:chOff x="2201156" y="1930400"/>
            <a:chExt cx="7768060" cy="3063125"/>
          </a:xfrm>
        </p:grpSpPr>
        <p:pic>
          <p:nvPicPr>
            <p:cNvPr id="4" name="그림 3" descr="텍스트, 도표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3883A932-1DF4-4285-833C-3A373081F77E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201156" y="1930400"/>
              <a:ext cx="3228975" cy="306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2332E3-C1AA-4DF5-A179-693E12F3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290" y="1933525"/>
              <a:ext cx="3796926" cy="306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5879BA3-A36D-4F7F-B297-B919CCE818D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EC94D0-D5BD-4F92-BD36-52A9632C34A1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4E2360A-5670-49D3-BCA8-E68231DE6476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8AFE3C-4EB9-4B51-9EDE-24BC07220AB9}"/>
                </a:ext>
              </a:extLst>
            </p:cNvPr>
            <p:cNvSpPr txBox="1"/>
            <p:nvPr/>
          </p:nvSpPr>
          <p:spPr>
            <a:xfrm>
              <a:off x="3817042" y="5812998"/>
              <a:ext cx="2951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암호 알고리즘은 직접 구현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8BE204E-F5D9-4737-8B1C-137489B4EF3D}"/>
              </a:ext>
            </a:extLst>
          </p:cNvPr>
          <p:cNvSpPr txBox="1"/>
          <p:nvPr/>
        </p:nvSpPr>
        <p:spPr>
          <a:xfrm>
            <a:off x="2708203" y="503567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SPECK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암호화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그림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CA9AD-5C4E-4358-A0DC-7E9591E66F68}"/>
              </a:ext>
            </a:extLst>
          </p:cNvPr>
          <p:cNvSpPr txBox="1"/>
          <p:nvPr/>
        </p:nvSpPr>
        <p:spPr>
          <a:xfrm>
            <a:off x="6963312" y="5035671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SPECK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암호화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코드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12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33088-85E0-4938-B70D-B7DE62BA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암호 알고리즘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7C63B8-6CF0-4831-8949-90AB3444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74950"/>
            <a:ext cx="6081873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2C4F3BA-2070-4330-B912-B77B07464260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8CF7969C-3A3D-4AE1-B849-4A02CE2CB497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93129FB-6711-4884-8F8B-E940181E0248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04544A-843B-45F1-9F4C-AD44BADCBCF6}"/>
                </a:ext>
              </a:extLst>
            </p:cNvPr>
            <p:cNvSpPr txBox="1"/>
            <p:nvPr/>
          </p:nvSpPr>
          <p:spPr>
            <a:xfrm>
              <a:off x="2667696" y="5812998"/>
              <a:ext cx="5250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구현한 암호 알고리즘은 테스트 벡터를 통해 검증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A2C73BB-71FA-45D0-BE6D-BB6963BCB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817" y="1747485"/>
            <a:ext cx="3340541" cy="32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FE5C7F-E235-4D8F-AF63-8AFD3DB047FB}"/>
              </a:ext>
            </a:extLst>
          </p:cNvPr>
          <p:cNvSpPr txBox="1"/>
          <p:nvPr/>
        </p:nvSpPr>
        <p:spPr>
          <a:xfrm>
            <a:off x="2668944" y="4814872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ECDSA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테스트 벡터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8508C8-392A-44CA-A005-74A007E0D71B}"/>
              </a:ext>
            </a:extLst>
          </p:cNvPr>
          <p:cNvSpPr txBox="1"/>
          <p:nvPr/>
        </p:nvSpPr>
        <p:spPr>
          <a:xfrm>
            <a:off x="7671741" y="5059576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ECDSA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테스트 코드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14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AE307-E6B8-4931-A397-7C5BDFF3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게임 서버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FA5497-3ABE-4814-A94E-78F44CBEB47C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40B263-7870-434F-89E3-058C722E539A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8152775-69CB-406E-9E9A-5ECEB058E2C5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F23383-857A-47E0-BF48-A0F8D945686B}"/>
                </a:ext>
              </a:extLst>
            </p:cNvPr>
            <p:cNvSpPr txBox="1"/>
            <p:nvPr/>
          </p:nvSpPr>
          <p:spPr>
            <a:xfrm>
              <a:off x="5200407" y="5812998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4667B70-F1BA-4484-BBE0-70A9DCBDD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30" y="1728518"/>
            <a:ext cx="2973022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BA18E2-0C63-4ED0-96E7-A98E32F3A675}"/>
              </a:ext>
            </a:extLst>
          </p:cNvPr>
          <p:cNvSpPr txBox="1"/>
          <p:nvPr/>
        </p:nvSpPr>
        <p:spPr>
          <a:xfrm>
            <a:off x="2633172" y="5059576"/>
            <a:ext cx="156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TCP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연결 과정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3C0A8-D9C7-425B-BE4C-763421336D9E}"/>
              </a:ext>
            </a:extLst>
          </p:cNvPr>
          <p:cNvSpPr txBox="1"/>
          <p:nvPr/>
        </p:nvSpPr>
        <p:spPr>
          <a:xfrm>
            <a:off x="6777970" y="4750565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비동기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I/O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처리 과정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5009E8-7E3D-4336-9F39-B0F1D6E9B5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92" y="2467536"/>
            <a:ext cx="4779308" cy="21418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029F20-AD01-46C8-BF60-09017DF11E17}"/>
              </a:ext>
            </a:extLst>
          </p:cNvPr>
          <p:cNvSpPr txBox="1"/>
          <p:nvPr/>
        </p:nvSpPr>
        <p:spPr>
          <a:xfrm>
            <a:off x="4287661" y="5855574"/>
            <a:ext cx="3616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IOCP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모델 채택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,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비동기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I/O </a:t>
            </a:r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845010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339E-593A-40D5-BF52-76CD39B1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게임 클라이언트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4E3BF8-E67D-430B-82CC-668299E2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89000"/>
            <a:ext cx="4824274" cy="28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55096D-C98B-4F37-98FD-55AA72327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9000"/>
            <a:ext cx="4824274" cy="28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326199-4B6D-41DE-9DE4-26FB61A81788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BF055D-0655-48DA-A02B-2A25E818BAF4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144E2D9-D09C-4952-AF8A-78C829E3712B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6F402B-7F61-4FD0-8414-7DC1FC9F7A26}"/>
                </a:ext>
              </a:extLst>
            </p:cNvPr>
            <p:cNvSpPr txBox="1"/>
            <p:nvPr/>
          </p:nvSpPr>
          <p:spPr>
            <a:xfrm>
              <a:off x="3583013" y="5812998"/>
              <a:ext cx="3419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게임 클라이언트는 유니티 사용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BDE8F1C-B5CB-4181-BCBE-86C8E84597FC}"/>
              </a:ext>
            </a:extLst>
          </p:cNvPr>
          <p:cNvSpPr txBox="1"/>
          <p:nvPr/>
        </p:nvSpPr>
        <p:spPr>
          <a:xfrm>
            <a:off x="2443300" y="498748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로그인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72A03-1D7D-4F49-8756-F011534E2AE0}"/>
              </a:ext>
            </a:extLst>
          </p:cNvPr>
          <p:cNvSpPr txBox="1"/>
          <p:nvPr/>
        </p:nvSpPr>
        <p:spPr>
          <a:xfrm>
            <a:off x="7833113" y="4984761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방 입장 화면</a:t>
            </a:r>
          </a:p>
        </p:txBody>
      </p:sp>
    </p:spTree>
    <p:extLst>
      <p:ext uri="{BB962C8B-B14F-4D97-AF65-F5344CB8AC3E}">
        <p14:creationId xmlns:p14="http://schemas.microsoft.com/office/powerpoint/2010/main" val="2646929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D339E-593A-40D5-BF52-76CD39B1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게임 클라이언트</a:t>
            </a:r>
          </a:p>
        </p:txBody>
      </p:sp>
      <p:pic>
        <p:nvPicPr>
          <p:cNvPr id="6" name="그림 5" descr="스크린샷, 텍스트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58D4BDC-294B-4BCD-AB47-38A9714F0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89000"/>
            <a:ext cx="4910650" cy="28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87A8B-C416-4F95-B7E1-97C391315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89000"/>
            <a:ext cx="4821279" cy="28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326199-4B6D-41DE-9DE4-26FB61A81788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BF055D-0655-48DA-A02B-2A25E818BAF4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144E2D9-D09C-4952-AF8A-78C829E3712B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6F402B-7F61-4FD0-8414-7DC1FC9F7A26}"/>
                </a:ext>
              </a:extLst>
            </p:cNvPr>
            <p:cNvSpPr txBox="1"/>
            <p:nvPr/>
          </p:nvSpPr>
          <p:spPr>
            <a:xfrm>
              <a:off x="3583013" y="5812998"/>
              <a:ext cx="34195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게임 클라이언트는 유니티 사용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58AED06-BBC5-488D-A505-C16FE6E76D82}"/>
              </a:ext>
            </a:extLst>
          </p:cNvPr>
          <p:cNvSpPr txBox="1"/>
          <p:nvPr/>
        </p:nvSpPr>
        <p:spPr>
          <a:xfrm>
            <a:off x="2247642" y="4984761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이동 동기화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0A4265-FD40-4D14-8757-35B72D2ED101}"/>
              </a:ext>
            </a:extLst>
          </p:cNvPr>
          <p:cNvSpPr txBox="1"/>
          <p:nvPr/>
        </p:nvSpPr>
        <p:spPr>
          <a:xfrm>
            <a:off x="7621623" y="4984761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공격 동기화 화면</a:t>
            </a:r>
          </a:p>
        </p:txBody>
      </p:sp>
    </p:spTree>
    <p:extLst>
      <p:ext uri="{BB962C8B-B14F-4D97-AF65-F5344CB8AC3E}">
        <p14:creationId xmlns:p14="http://schemas.microsoft.com/office/powerpoint/2010/main" val="3335248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17A72-3E44-411C-895A-9D277CA3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과정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Handshake Protocol</a:t>
            </a:r>
            <a:endParaRPr lang="ko-KR" altLang="en-US" sz="3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EF6B04-BCE8-46A2-96A4-7193B8F5EBC7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5F7E17D-A10D-4A24-8C75-F93D1B96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83" y="2746775"/>
            <a:ext cx="4248368" cy="1790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3A48773-161D-4B56-84EA-C495EC0E1037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39EB987-9A70-463E-A296-FC8D3FE706DF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98A978-45B7-488C-B1A6-82CFB93851B1}"/>
                </a:ext>
              </a:extLst>
            </p:cNvPr>
            <p:cNvSpPr txBox="1"/>
            <p:nvPr/>
          </p:nvSpPr>
          <p:spPr>
            <a:xfrm>
              <a:off x="2441465" y="5812998"/>
              <a:ext cx="57026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Handshake Protocol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의 단계별 작업을 코드로 구현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D47100C-43FF-49BE-9315-8D25F6CAB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49710"/>
            <a:ext cx="4109859" cy="32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AADC23-DF4E-4850-8A97-12C171DE0FAA}"/>
              </a:ext>
            </a:extLst>
          </p:cNvPr>
          <p:cNvSpPr txBox="1"/>
          <p:nvPr/>
        </p:nvSpPr>
        <p:spPr>
          <a:xfrm>
            <a:off x="2428713" y="467040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ClientHello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8087E-D9FB-4C4B-ABD6-553B5B9EB67B}"/>
              </a:ext>
            </a:extLst>
          </p:cNvPr>
          <p:cNvSpPr txBox="1"/>
          <p:nvPr/>
        </p:nvSpPr>
        <p:spPr>
          <a:xfrm>
            <a:off x="6982980" y="5116389"/>
            <a:ext cx="233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ClientHello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처리 코드</a:t>
            </a:r>
          </a:p>
        </p:txBody>
      </p:sp>
    </p:spTree>
    <p:extLst>
      <p:ext uri="{BB962C8B-B14F-4D97-AF65-F5344CB8AC3E}">
        <p14:creationId xmlns:p14="http://schemas.microsoft.com/office/powerpoint/2010/main" val="267135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59467-38A4-4542-B836-510628A5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결과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안전한 게임 통신 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65298-1BCF-4A88-9192-DC2E94CE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58" y="2112515"/>
            <a:ext cx="5219930" cy="2790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38A9A1-0808-4A56-9DA0-CCEC800FF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012" y="2610113"/>
            <a:ext cx="5219930" cy="1795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EF88452-31B1-460D-87E9-D2AE14AE0296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6A616E-1414-4E0C-8241-56FDA77125EF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E8AE206-2D02-4BE9-AB33-FF6960B30B7E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5E3CA7-2C42-480B-A1C7-6BB203DA437C}"/>
                </a:ext>
              </a:extLst>
            </p:cNvPr>
            <p:cNvSpPr txBox="1"/>
            <p:nvPr/>
          </p:nvSpPr>
          <p:spPr>
            <a:xfrm>
              <a:off x="2173197" y="5812998"/>
              <a:ext cx="62392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서버와 클라이언트의 세션 키가 같음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Wingdings" panose="05000000000000000000" pitchFamily="2" charset="2"/>
                </a:rPr>
                <a:t>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Wingdings" panose="05000000000000000000" pitchFamily="2" charset="2"/>
                </a:rPr>
                <a:t>대칭 키 유도 성공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  <a:sym typeface="Wingdings" panose="05000000000000000000" pitchFamily="2" charset="2"/>
                </a:rPr>
                <a:t>!</a:t>
              </a:r>
              <a:endPara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B877350-6648-4F1F-8308-B37FCA1B4FC9}"/>
              </a:ext>
            </a:extLst>
          </p:cNvPr>
          <p:cNvSpPr txBox="1"/>
          <p:nvPr/>
        </p:nvSpPr>
        <p:spPr>
          <a:xfrm>
            <a:off x="2002556" y="5054828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서버의 세션 키 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대칭 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09CB0-DDDE-4142-9066-5FE6F21EF80C}"/>
              </a:ext>
            </a:extLst>
          </p:cNvPr>
          <p:cNvSpPr txBox="1"/>
          <p:nvPr/>
        </p:nvSpPr>
        <p:spPr>
          <a:xfrm>
            <a:off x="7228724" y="4533768"/>
            <a:ext cx="3092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클라이언트의 세션 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대칭 키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92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2FA12-97D2-41BD-A955-1610CA4D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결과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안전한 게임 통신 환경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768A73-B596-4A52-96C6-67C84700CA3E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52451D7-2075-4382-9EE7-EC8EB6B40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383" y="1853198"/>
            <a:ext cx="5895234" cy="315160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FC9025B-8CBE-44D5-A94B-82DA00486C61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6F2540E-5CDD-4CD4-BF76-D59757990619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147797-FE05-4BBB-9335-5BCBAF4FEDE4}"/>
                </a:ext>
              </a:extLst>
            </p:cNvPr>
            <p:cNvSpPr txBox="1"/>
            <p:nvPr/>
          </p:nvSpPr>
          <p:spPr>
            <a:xfrm>
              <a:off x="2512223" y="5812998"/>
              <a:ext cx="55611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세션 키를 통한 패킷 복호화가 성공적으로 이루어짐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F9BA6D-6AC2-4B34-A74E-86ECF6241168}"/>
              </a:ext>
            </a:extLst>
          </p:cNvPr>
          <p:cNvSpPr txBox="1"/>
          <p:nvPr/>
        </p:nvSpPr>
        <p:spPr>
          <a:xfrm>
            <a:off x="5105990" y="5111301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서버의 패킷 복호화</a:t>
            </a:r>
          </a:p>
        </p:txBody>
      </p:sp>
    </p:spTree>
    <p:extLst>
      <p:ext uri="{BB962C8B-B14F-4D97-AF65-F5344CB8AC3E}">
        <p14:creationId xmlns:p14="http://schemas.microsoft.com/office/powerpoint/2010/main" val="3311487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14E75-AE97-4EB1-BADD-671317B5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결과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블록 암호 성능 비교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6B97B3-F60E-4011-BD94-98933CC28554}"/>
              </a:ext>
            </a:extLst>
          </p:cNvPr>
          <p:cNvGrpSpPr/>
          <p:nvPr/>
        </p:nvGrpSpPr>
        <p:grpSpPr>
          <a:xfrm>
            <a:off x="1961422" y="1629000"/>
            <a:ext cx="8269155" cy="3420000"/>
            <a:chOff x="1641109" y="1752645"/>
            <a:chExt cx="8269155" cy="360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2B8E7E0-F422-4BEB-8A02-FFDB147D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7394" y="1752645"/>
              <a:ext cx="3912870" cy="360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A3B36A7-8389-498F-8C1B-B4F5ABECE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109" y="1752645"/>
              <a:ext cx="3912870" cy="3600000"/>
            </a:xfrm>
            <a:prstGeom prst="rect">
              <a:avLst/>
            </a:prstGeom>
          </p:spPr>
        </p:pic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5841A9-510C-404E-9977-B47D8D3B3DC8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24FC8E-522A-4310-B68F-0D3E3DC33B3F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3ECD887-5E28-4641-8F0E-D34BCC6E9AAB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0E749C-623B-490D-BED9-788AC1EC20E9}"/>
                </a:ext>
              </a:extLst>
            </p:cNvPr>
            <p:cNvSpPr txBox="1"/>
            <p:nvPr/>
          </p:nvSpPr>
          <p:spPr>
            <a:xfrm>
              <a:off x="3497270" y="5812998"/>
              <a:ext cx="35910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SPECK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의 성능이 상당히 뛰어남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69AF2B3-B985-4324-A0E8-6F5ED4C2CCFA}"/>
              </a:ext>
            </a:extLst>
          </p:cNvPr>
          <p:cNvSpPr txBox="1"/>
          <p:nvPr/>
        </p:nvSpPr>
        <p:spPr>
          <a:xfrm>
            <a:off x="3367868" y="5105825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AES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성능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62B69-823D-4BB3-AD91-D1EBAE123022}"/>
              </a:ext>
            </a:extLst>
          </p:cNvPr>
          <p:cNvSpPr txBox="1"/>
          <p:nvPr/>
        </p:nvSpPr>
        <p:spPr>
          <a:xfrm>
            <a:off x="7578279" y="51058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SPECK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성능</a:t>
            </a:r>
          </a:p>
        </p:txBody>
      </p:sp>
    </p:spTree>
    <p:extLst>
      <p:ext uri="{BB962C8B-B14F-4D97-AF65-F5344CB8AC3E}">
        <p14:creationId xmlns:p14="http://schemas.microsoft.com/office/powerpoint/2010/main" val="3679005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14E75-AE97-4EB1-BADD-671317B5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개발 결과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블록 암호 성능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FC41FB-3834-49E2-A77E-038800265E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39565" y="1719000"/>
            <a:ext cx="3912870" cy="3420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5841A9-510C-404E-9977-B47D8D3B3DC8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24FC8E-522A-4310-B68F-0D3E3DC33B3F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3ECD887-5E28-4641-8F0E-D34BCC6E9AAB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0E749C-623B-490D-BED9-788AC1EC20E9}"/>
                </a:ext>
              </a:extLst>
            </p:cNvPr>
            <p:cNvSpPr txBox="1"/>
            <p:nvPr/>
          </p:nvSpPr>
          <p:spPr>
            <a:xfrm>
              <a:off x="2950648" y="5812998"/>
              <a:ext cx="4684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상대적으로 느린 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GCM,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느려도 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0.1ms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이하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1C7BC24-3EA8-4B1E-AD12-0AB27DA2D584}"/>
              </a:ext>
            </a:extLst>
          </p:cNvPr>
          <p:cNvSpPr txBox="1"/>
          <p:nvPr/>
        </p:nvSpPr>
        <p:spPr>
          <a:xfrm>
            <a:off x="4928853" y="5230404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블록 </a:t>
            </a:r>
            <a:r>
              <a:rPr lang="ko-KR" altLang="en-US" dirty="0" err="1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암호별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GCM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성능</a:t>
            </a:r>
          </a:p>
        </p:txBody>
      </p:sp>
    </p:spTree>
    <p:extLst>
      <p:ext uri="{BB962C8B-B14F-4D97-AF65-F5344CB8AC3E}">
        <p14:creationId xmlns:p14="http://schemas.microsoft.com/office/powerpoint/2010/main" val="342092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26F87-C399-4D0F-8097-F912B8BA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19478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06044D5-4340-4FEC-860C-2394037D6406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829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316BED-0562-4EF8-930E-590A63FFAB8C}"/>
              </a:ext>
            </a:extLst>
          </p:cNvPr>
          <p:cNvSpPr/>
          <p:nvPr/>
        </p:nvSpPr>
        <p:spPr>
          <a:xfrm>
            <a:off x="1467421" y="2338018"/>
            <a:ext cx="8929049" cy="3482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A405-34A9-4D6B-96B6-DEEBA8B76AC4}"/>
              </a:ext>
            </a:extLst>
          </p:cNvPr>
          <p:cNvSpPr/>
          <p:nvPr/>
        </p:nvSpPr>
        <p:spPr>
          <a:xfrm>
            <a:off x="1850702" y="2060394"/>
            <a:ext cx="4117537" cy="538105"/>
          </a:xfrm>
          <a:prstGeom prst="roundRect">
            <a:avLst>
              <a:gd name="adj" fmla="val 3396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안전한 게임 통신 환경</a:t>
            </a: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033C1C-1DB7-4B3C-90F6-48378209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072434" cy="68807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결론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6445C-3655-48DD-92C5-A198CD9966B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내용 개체 틀 3">
            <a:extLst>
              <a:ext uri="{FF2B5EF4-FFF2-40B4-BE49-F238E27FC236}">
                <a16:creationId xmlns:a16="http://schemas.microsoft.com/office/drawing/2014/main" id="{56D00283-76BC-47DE-A600-ABB1041C7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8795" y="2876123"/>
            <a:ext cx="4935001" cy="2493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749A060-FF14-47C3-BEF8-06414F92A12F}"/>
              </a:ext>
            </a:extLst>
          </p:cNvPr>
          <p:cNvSpPr/>
          <p:nvPr/>
        </p:nvSpPr>
        <p:spPr>
          <a:xfrm>
            <a:off x="1968985" y="3338854"/>
            <a:ext cx="2398246" cy="17411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Handshake</a:t>
            </a:r>
            <a:r>
              <a:rPr lang="ko-KR" altLang="en-US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 </a:t>
            </a:r>
            <a:r>
              <a:rPr lang="en-US" altLang="ko-KR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2210073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C316BED-0562-4EF8-930E-590A63FFAB8C}"/>
              </a:ext>
            </a:extLst>
          </p:cNvPr>
          <p:cNvSpPr/>
          <p:nvPr/>
        </p:nvSpPr>
        <p:spPr>
          <a:xfrm>
            <a:off x="1467421" y="2338018"/>
            <a:ext cx="8929049" cy="34823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A405-34A9-4D6B-96B6-DEEBA8B76AC4}"/>
              </a:ext>
            </a:extLst>
          </p:cNvPr>
          <p:cNvSpPr/>
          <p:nvPr/>
        </p:nvSpPr>
        <p:spPr>
          <a:xfrm>
            <a:off x="1850702" y="2060394"/>
            <a:ext cx="4117537" cy="538105"/>
          </a:xfrm>
          <a:prstGeom prst="roundRect">
            <a:avLst>
              <a:gd name="adj" fmla="val 33965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어떤 블록 암호 알고리즘 사용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?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033C1C-1DB7-4B3C-90F6-48378209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072434" cy="68807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결론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6445C-3655-48DD-92C5-A198CD9966B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86F43BA-6162-4636-AC76-B8832A677534}"/>
              </a:ext>
            </a:extLst>
          </p:cNvPr>
          <p:cNvGrpSpPr/>
          <p:nvPr/>
        </p:nvGrpSpPr>
        <p:grpSpPr>
          <a:xfrm>
            <a:off x="3123393" y="2974836"/>
            <a:ext cx="5617104" cy="2569331"/>
            <a:chOff x="2877142" y="2859577"/>
            <a:chExt cx="5617104" cy="2569331"/>
          </a:xfrm>
        </p:grpSpPr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917BA6D5-708B-44DF-AC75-83F61BD15327}"/>
                </a:ext>
              </a:extLst>
            </p:cNvPr>
            <p:cNvSpPr/>
            <p:nvPr/>
          </p:nvSpPr>
          <p:spPr>
            <a:xfrm flipH="1">
              <a:off x="5524576" y="3487857"/>
              <a:ext cx="322236" cy="484632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07A04C3-BE36-485D-96D7-A18851121475}"/>
                </a:ext>
              </a:extLst>
            </p:cNvPr>
            <p:cNvSpPr/>
            <p:nvPr/>
          </p:nvSpPr>
          <p:spPr>
            <a:xfrm>
              <a:off x="2877142" y="2859578"/>
              <a:ext cx="2398246" cy="174119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AES-GCM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암호화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</a:p>
            <a:p>
              <a:pPr algn="ctr"/>
              <a:r>
                <a:rPr lang="en-US" altLang="ko-KR" sz="28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0.08</a:t>
              </a:r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ms</a:t>
              </a:r>
              <a:endParaRPr lang="ko-KR" altLang="en-US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8E636D4-AD50-467B-B142-2E10F030E489}"/>
                </a:ext>
              </a:extLst>
            </p:cNvPr>
            <p:cNvSpPr/>
            <p:nvPr/>
          </p:nvSpPr>
          <p:spPr>
            <a:xfrm>
              <a:off x="6096000" y="2859577"/>
              <a:ext cx="2398246" cy="174119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일반적인 </a:t>
              </a:r>
              <a:r>
                <a:rPr lang="ko-KR" altLang="en-US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레이턴시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  <a:p>
              <a:pPr algn="ctr"/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</a:p>
            <a:p>
              <a:pPr algn="ctr"/>
              <a:r>
                <a:rPr lang="en-US" altLang="ko-KR" sz="28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10</a:t>
              </a:r>
              <a:r>
                <a:rPr lang="en-US" altLang="ko-KR" sz="24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en-US" altLang="ko-KR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ms</a:t>
              </a:r>
              <a:endParaRPr lang="ko-KR" altLang="en-US" sz="24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6AC538B-D0F2-4B9C-B336-725A7002A54E}"/>
                </a:ext>
              </a:extLst>
            </p:cNvPr>
            <p:cNvGrpSpPr/>
            <p:nvPr/>
          </p:nvGrpSpPr>
          <p:grpSpPr>
            <a:xfrm>
              <a:off x="3166360" y="4944276"/>
              <a:ext cx="5038667" cy="484632"/>
              <a:chOff x="1531238" y="3185016"/>
              <a:chExt cx="7481354" cy="484632"/>
            </a:xfrm>
          </p:grpSpPr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A0719C32-EB00-4BD7-BF30-1936AB0F1C99}"/>
                  </a:ext>
                </a:extLst>
              </p:cNvPr>
              <p:cNvSpPr/>
              <p:nvPr/>
            </p:nvSpPr>
            <p:spPr>
              <a:xfrm>
                <a:off x="1531238" y="3185016"/>
                <a:ext cx="978408" cy="48463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1F413FC-0395-44EC-9F7F-A866D321A14B}"/>
                  </a:ext>
                </a:extLst>
              </p:cNvPr>
              <p:cNvSpPr/>
              <p:nvPr/>
            </p:nvSpPr>
            <p:spPr>
              <a:xfrm>
                <a:off x="2916592" y="3242666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어떤 암호 알고리즘을 적용하더라도 </a:t>
                </a: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OK!</a:t>
                </a:r>
                <a:endPara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7980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F4699-2BCA-4675-A1F4-E541C1751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연구의 한계 및 향후 연구 방향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97DF68-E64E-4A5E-9F21-97DE2EBE12FD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10D0215-170F-46EB-968F-1448ABAD6719}"/>
              </a:ext>
            </a:extLst>
          </p:cNvPr>
          <p:cNvGrpSpPr/>
          <p:nvPr/>
        </p:nvGrpSpPr>
        <p:grpSpPr>
          <a:xfrm>
            <a:off x="1690294" y="2398893"/>
            <a:ext cx="7809610" cy="1320790"/>
            <a:chOff x="1690294" y="2165843"/>
            <a:chExt cx="7809610" cy="132079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93741CF-59E7-48B5-A828-5C6C817DECFA}"/>
                </a:ext>
              </a:extLst>
            </p:cNvPr>
            <p:cNvSpPr/>
            <p:nvPr/>
          </p:nvSpPr>
          <p:spPr>
            <a:xfrm>
              <a:off x="1690294" y="2165843"/>
              <a:ext cx="7809610" cy="132079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화살표: 오른쪽 6">
              <a:extLst>
                <a:ext uri="{FF2B5EF4-FFF2-40B4-BE49-F238E27FC236}">
                  <a16:creationId xmlns:a16="http://schemas.microsoft.com/office/drawing/2014/main" id="{1EF92771-FE4B-4299-89E6-F60A49F95F83}"/>
                </a:ext>
              </a:extLst>
            </p:cNvPr>
            <p:cNvSpPr/>
            <p:nvPr/>
          </p:nvSpPr>
          <p:spPr>
            <a:xfrm>
              <a:off x="2746818" y="2931052"/>
              <a:ext cx="653438" cy="24231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0FFD175-2524-47EC-9DB5-53F14D1D74C4}"/>
                </a:ext>
              </a:extLst>
            </p:cNvPr>
            <p:cNvSpPr/>
            <p:nvPr/>
          </p:nvSpPr>
          <p:spPr>
            <a:xfrm>
              <a:off x="2445908" y="2302729"/>
              <a:ext cx="53949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테스트 환경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이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한정적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5593FA2-62F2-4052-A3D2-47D165CE5876}"/>
                </a:ext>
              </a:extLst>
            </p:cNvPr>
            <p:cNvSpPr/>
            <p:nvPr/>
          </p:nvSpPr>
          <p:spPr>
            <a:xfrm>
              <a:off x="3544859" y="2729044"/>
              <a:ext cx="563747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다양한 네트워크 환경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에서 좀 더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복잡한 조건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으로 성능을 평가할 필요가 있음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.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440A253-99D8-4635-86DF-79735176FEE0}"/>
                </a:ext>
              </a:extLst>
            </p:cNvPr>
            <p:cNvSpPr txBox="1"/>
            <p:nvPr/>
          </p:nvSpPr>
          <p:spPr>
            <a:xfrm>
              <a:off x="1815468" y="2564628"/>
              <a:ext cx="505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sym typeface="Wingdings" panose="05000000000000000000" pitchFamily="2" charset="2"/>
                </a:rPr>
                <a:t>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4E3785-459B-49B0-A5ED-B78A5F7F49DC}"/>
              </a:ext>
            </a:extLst>
          </p:cNvPr>
          <p:cNvGrpSpPr/>
          <p:nvPr/>
        </p:nvGrpSpPr>
        <p:grpSpPr>
          <a:xfrm>
            <a:off x="1690294" y="4223383"/>
            <a:ext cx="7809610" cy="1320790"/>
            <a:chOff x="1690294" y="3751099"/>
            <a:chExt cx="7809610" cy="13207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FCF7D7F-27A9-4325-B1EC-73F5CA1F05D6}"/>
                </a:ext>
              </a:extLst>
            </p:cNvPr>
            <p:cNvSpPr/>
            <p:nvPr/>
          </p:nvSpPr>
          <p:spPr>
            <a:xfrm>
              <a:off x="2445908" y="3882510"/>
              <a:ext cx="53949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ED65B48-5E09-41BC-A83E-FB48F129CCDD}"/>
                </a:ext>
              </a:extLst>
            </p:cNvPr>
            <p:cNvSpPr/>
            <p:nvPr/>
          </p:nvSpPr>
          <p:spPr>
            <a:xfrm>
              <a:off x="1690294" y="3751099"/>
              <a:ext cx="7809610" cy="132079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6CB4ABB4-86BF-4E15-8908-2A02127A8C48}"/>
                </a:ext>
              </a:extLst>
            </p:cNvPr>
            <p:cNvSpPr/>
            <p:nvPr/>
          </p:nvSpPr>
          <p:spPr>
            <a:xfrm>
              <a:off x="2746818" y="4510833"/>
              <a:ext cx="653438" cy="242316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A57D913-D102-4313-BA0D-8CA72F701975}"/>
                </a:ext>
              </a:extLst>
            </p:cNvPr>
            <p:cNvSpPr/>
            <p:nvPr/>
          </p:nvSpPr>
          <p:spPr>
            <a:xfrm>
              <a:off x="2445908" y="3882510"/>
              <a:ext cx="53949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성능 측정 지표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로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시간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만 사용함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C3D932D-9609-4C4A-A725-D4BE8DED30DB}"/>
                </a:ext>
              </a:extLst>
            </p:cNvPr>
            <p:cNvSpPr/>
            <p:nvPr/>
          </p:nvSpPr>
          <p:spPr>
            <a:xfrm>
              <a:off x="3544859" y="4447325"/>
              <a:ext cx="5637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보안성 평가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가 추가적으로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포함</a:t>
              </a:r>
              <a:r>
                <a: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될 필요가 있음</a:t>
              </a:r>
              <a:r>
                <a: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.</a:t>
              </a:r>
              <a:endParaRPr lang="ko-KR" altLang="en-US" dirty="0"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FB8B81-3EEC-4A65-BB6A-B587DC9B7A38}"/>
                </a:ext>
              </a:extLst>
            </p:cNvPr>
            <p:cNvSpPr txBox="1"/>
            <p:nvPr/>
          </p:nvSpPr>
          <p:spPr>
            <a:xfrm>
              <a:off x="1815468" y="4144409"/>
              <a:ext cx="505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sym typeface="Wingdings" panose="05000000000000000000" pitchFamily="2" charset="2"/>
                </a:rPr>
                <a:t>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3822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8FECA-3557-4C0E-8EF3-94DA6F67625D}"/>
              </a:ext>
            </a:extLst>
          </p:cNvPr>
          <p:cNvSpPr txBox="1"/>
          <p:nvPr/>
        </p:nvSpPr>
        <p:spPr>
          <a:xfrm>
            <a:off x="5069917" y="3136612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2">
                    <a:lumMod val="50000"/>
                  </a:schemeClr>
                </a:solidFill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150976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81213-C2BC-4561-BE95-57D7F01B0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895212" cy="75301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F8AD26-B6FC-40A5-9DFE-DA8540150527}"/>
              </a:ext>
            </a:extLst>
          </p:cNvPr>
          <p:cNvSpPr txBox="1"/>
          <p:nvPr/>
        </p:nvSpPr>
        <p:spPr>
          <a:xfrm>
            <a:off x="3372315" y="6581001"/>
            <a:ext cx="5447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https://www.youtube.com/watch?v=DAQlyrh8cV8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18EDEA-0838-4E4B-AD62-A593F5546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557218"/>
            <a:ext cx="8572500" cy="4829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A405EC0-681D-4D41-A7EE-D19CD65BF65F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8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28EB8-4C77-4F69-8191-3380F747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  <a:b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</a:br>
            <a:endParaRPr lang="ko-KR" altLang="en-US" sz="3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61B8B7AF-BE45-4F1C-99FE-17531E01C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1512497"/>
            <a:ext cx="8572500" cy="48291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DA00C92-FDA2-40BB-9A18-3A83E1BE81A3}"/>
              </a:ext>
            </a:extLst>
          </p:cNvPr>
          <p:cNvSpPr/>
          <p:nvPr/>
        </p:nvSpPr>
        <p:spPr>
          <a:xfrm>
            <a:off x="3029487" y="6581001"/>
            <a:ext cx="6133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https://www.youtube.com/watch?v=TbxY8U0O0bw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51C7B24-4D01-455E-9A64-959C5815051F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94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9E1C7-B0C6-43B3-BB8A-CA6A673A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3BC21D8-8C79-4E42-BC9E-9B1F2EE4E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00" y="2367043"/>
            <a:ext cx="5321222" cy="33148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6BFE3F-22EE-41DD-8038-97DB30AAA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63" y="1569953"/>
            <a:ext cx="4489633" cy="4453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51D502-D129-49C3-B491-07927669F5AC}"/>
              </a:ext>
            </a:extLst>
          </p:cNvPr>
          <p:cNvSpPr/>
          <p:nvPr/>
        </p:nvSpPr>
        <p:spPr>
          <a:xfrm>
            <a:off x="521490" y="6106894"/>
            <a:ext cx="53212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https://www.dailysecu.com/news/articleView.html?idxno=1154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4061F-FE2C-425E-AC99-D6C321DB47E4}"/>
              </a:ext>
            </a:extLst>
          </p:cNvPr>
          <p:cNvSpPr txBox="1"/>
          <p:nvPr/>
        </p:nvSpPr>
        <p:spPr>
          <a:xfrm>
            <a:off x="6175204" y="6091703"/>
            <a:ext cx="447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출처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: https://www.inven.co.kr/board/maple/5974/2613666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EC0D1F6-07A3-4FF1-89CE-AE550A1A5333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67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1DCB6-53F3-4B71-A400-C58FCFED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6180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연구 배경 및 목적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12B719-EC85-461E-877D-6EBE437A5B6D}"/>
              </a:ext>
            </a:extLst>
          </p:cNvPr>
          <p:cNvGrpSpPr/>
          <p:nvPr/>
        </p:nvGrpSpPr>
        <p:grpSpPr>
          <a:xfrm>
            <a:off x="1127943" y="2197279"/>
            <a:ext cx="8410321" cy="3765484"/>
            <a:chOff x="1325059" y="2339641"/>
            <a:chExt cx="8410321" cy="376548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F83A901-B62C-4C82-93CC-5835492108C4}"/>
                </a:ext>
              </a:extLst>
            </p:cNvPr>
            <p:cNvSpPr/>
            <p:nvPr/>
          </p:nvSpPr>
          <p:spPr>
            <a:xfrm>
              <a:off x="1325059" y="2617264"/>
              <a:ext cx="8317207" cy="3487861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EB9D69C-11A1-4E77-AD42-4DBB8DFB196A}"/>
                </a:ext>
              </a:extLst>
            </p:cNvPr>
            <p:cNvGrpSpPr/>
            <p:nvPr/>
          </p:nvGrpSpPr>
          <p:grpSpPr>
            <a:xfrm>
              <a:off x="2177370" y="3339664"/>
              <a:ext cx="7558010" cy="923330"/>
              <a:chOff x="1531238" y="2972810"/>
              <a:chExt cx="7558010" cy="923330"/>
            </a:xfrm>
          </p:grpSpPr>
          <p:sp>
            <p:nvSpPr>
              <p:cNvPr id="5" name="화살표: 오른쪽 4">
                <a:extLst>
                  <a:ext uri="{FF2B5EF4-FFF2-40B4-BE49-F238E27FC236}">
                    <a16:creationId xmlns:a16="http://schemas.microsoft.com/office/drawing/2014/main" id="{3ADE8ED6-1F7F-40EC-8605-42B7F392A07D}"/>
                  </a:ext>
                </a:extLst>
              </p:cNvPr>
              <p:cNvSpPr/>
              <p:nvPr/>
            </p:nvSpPr>
            <p:spPr>
              <a:xfrm>
                <a:off x="1531238" y="3185016"/>
                <a:ext cx="978408" cy="48463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F2FD233-BBFE-4169-96FD-CB4326663ADD}"/>
                  </a:ext>
                </a:extLst>
              </p:cNvPr>
              <p:cNvSpPr/>
              <p:nvPr/>
            </p:nvSpPr>
            <p:spPr>
              <a:xfrm>
                <a:off x="2993248" y="2972810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안전한 통신 </a:t>
                </a:r>
                <a:r>
                  <a:rPr lang="ko-KR" altLang="en-US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환경 구축</a:t>
                </a:r>
                <a:endPara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  <a:p>
                <a:endParaRPr lang="en-US" altLang="ko-KR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  <a:p>
                <a:pPr marL="285750" indent="-285750"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블록 암호 </a:t>
                </a:r>
                <a:r>
                  <a:rPr lang="ko-KR" altLang="en-US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알고리즘의 </a:t>
                </a:r>
                <a:r>
                  <a:rPr lang="ko-KR" altLang="en-US" dirty="0" err="1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운영모드별</a:t>
                </a:r>
                <a:r>
                  <a:rPr lang="ko-KR" altLang="en-US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 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성능 비교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FC2DCE3-B6DC-4C7A-922D-8F4976458917}"/>
                </a:ext>
              </a:extLst>
            </p:cNvPr>
            <p:cNvGrpSpPr/>
            <p:nvPr/>
          </p:nvGrpSpPr>
          <p:grpSpPr>
            <a:xfrm>
              <a:off x="2177370" y="5135030"/>
              <a:ext cx="7558010" cy="484632"/>
              <a:chOff x="1531238" y="3186684"/>
              <a:chExt cx="7558010" cy="484632"/>
            </a:xfrm>
          </p:grpSpPr>
          <p:sp>
            <p:nvSpPr>
              <p:cNvPr id="10" name="화살표: 오른쪽 9">
                <a:extLst>
                  <a:ext uri="{FF2B5EF4-FFF2-40B4-BE49-F238E27FC236}">
                    <a16:creationId xmlns:a16="http://schemas.microsoft.com/office/drawing/2014/main" id="{7548492A-AE45-4472-916B-4F6E42CAA3B6}"/>
                  </a:ext>
                </a:extLst>
              </p:cNvPr>
              <p:cNvSpPr/>
              <p:nvPr/>
            </p:nvSpPr>
            <p:spPr>
              <a:xfrm>
                <a:off x="1531238" y="3186684"/>
                <a:ext cx="978408" cy="48463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B8BBD57-64BB-4A0C-A0B7-C3BA602E25CD}"/>
                  </a:ext>
                </a:extLst>
              </p:cNvPr>
              <p:cNvSpPr/>
              <p:nvPr/>
            </p:nvSpPr>
            <p:spPr>
              <a:xfrm>
                <a:off x="2993248" y="3244334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ko-KR" altLang="en-US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실제 </a:t>
                </a:r>
                <a:r>
                  <a:rPr lang="en-US" altLang="ko-KR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MMORPG 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게임</a:t>
                </a:r>
                <a:r>
                  <a:rPr lang="ko-KR" altLang="en-US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에서 적용 가능한 </a:t>
                </a:r>
                <a:r>
                  <a:rPr lang="ko-KR" altLang="en-US" dirty="0">
                    <a:solidFill>
                      <a:schemeClr val="accent1">
                        <a:lumMod val="50000"/>
                      </a:schemeClr>
                    </a:solidFill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보안 솔루션</a:t>
                </a:r>
                <a:r>
                  <a:rPr lang="en-US" altLang="ko-KR" dirty="0">
                    <a:latin typeface="나눔스퀘어라운드OTF Bold" panose="020B0600000101010101" pitchFamily="34" charset="-127"/>
                    <a:ea typeface="나눔스퀘어라운드OTF Bold" panose="020B0600000101010101" pitchFamily="34" charset="-127"/>
                  </a:rPr>
                  <a:t>!</a:t>
                </a:r>
                <a:endParaRPr lang="ko-KR" altLang="en-US" dirty="0"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endParaRP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5B88F4BF-03BB-4FC7-AACB-575529F49784}"/>
                </a:ext>
              </a:extLst>
            </p:cNvPr>
            <p:cNvSpPr/>
            <p:nvPr/>
          </p:nvSpPr>
          <p:spPr>
            <a:xfrm>
              <a:off x="1708340" y="2339641"/>
              <a:ext cx="4117537" cy="538105"/>
            </a:xfrm>
            <a:prstGeom prst="roundRect">
              <a:avLst>
                <a:gd name="adj" fmla="val 33965"/>
              </a:avLst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MMORPG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게임의 네트워크 보안</a:t>
              </a:r>
              <a:endParaRPr lang="en-US" altLang="ko-KR" sz="2000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E94FDA5-1D32-42AC-BA6C-E507342ECCE1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03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8E1A4-C145-4282-9A3D-88B1F8C6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214795" cy="87424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구현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</a:t>
            </a:r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암호 알고리즘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9B1DAA-8C85-4844-84CF-382DF0A4F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937800"/>
              </p:ext>
            </p:extLst>
          </p:nvPr>
        </p:nvGraphicFramePr>
        <p:xfrm>
          <a:off x="2077324" y="2024707"/>
          <a:ext cx="8037352" cy="3148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409">
                  <a:extLst>
                    <a:ext uri="{9D8B030D-6E8A-4147-A177-3AD203B41FA5}">
                      <a16:colId xmlns:a16="http://schemas.microsoft.com/office/drawing/2014/main" val="3024362153"/>
                    </a:ext>
                  </a:extLst>
                </a:gridCol>
                <a:gridCol w="5097943">
                  <a:extLst>
                    <a:ext uri="{9D8B030D-6E8A-4147-A177-3AD203B41FA5}">
                      <a16:colId xmlns:a16="http://schemas.microsoft.com/office/drawing/2014/main" val="700212995"/>
                    </a:ext>
                  </a:extLst>
                </a:gridCol>
              </a:tblGrid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OTF ExtraBold" panose="020B0600000101010101" pitchFamily="34" charset="-127"/>
                          <a:ea typeface="나눔스퀘어라운드OTF ExtraBold" panose="020B0600000101010101" pitchFamily="34" charset="-127"/>
                        </a:rPr>
                        <a:t>암호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라운드OTF ExtraBold" panose="020B0600000101010101" pitchFamily="34" charset="-127"/>
                          <a:ea typeface="나눔스퀘어라운드OTF ExtraBold" panose="020B0600000101010101" pitchFamily="34" charset="-127"/>
                        </a:rPr>
                        <a:t>종류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728521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전자 서명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ECDSA (P-256, SHA-256)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3306086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키 교환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ECDH (P-256, SHA-256)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989795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키 유도 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HKDF (SHA-256)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055236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블록 암호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AES, ARIA, HIGHT, SPECK, TWINE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4725888"/>
                  </a:ext>
                </a:extLst>
              </a:tr>
              <a:tr h="524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블록 암호 운영모드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라운드OTF Bold" panose="020B0600000101010101" pitchFamily="34" charset="-127"/>
                          <a:ea typeface="나눔스퀘어라운드OTF Bold" panose="020B0600000101010101" pitchFamily="34" charset="-127"/>
                        </a:rPr>
                        <a:t>ECB, CBC, CFB, OFB, CTR, GCM</a:t>
                      </a:r>
                      <a:endPara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라운드OTF Bold" panose="020B0600000101010101" pitchFamily="34" charset="-127"/>
                        <a:ea typeface="나눔스퀘어라운드OTF Bold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00131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94E1D6-F923-44B1-833F-7BF3360C3D2B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3A9D2D7-D53F-4F57-B197-A01960306ABA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46CA93-D903-4072-9E64-72090CEB8B8D}"/>
                </a:ext>
              </a:extLst>
            </p:cNvPr>
            <p:cNvSpPr txBox="1"/>
            <p:nvPr/>
          </p:nvSpPr>
          <p:spPr>
            <a:xfrm>
              <a:off x="3395453" y="5812998"/>
              <a:ext cx="37946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통신에 사용할 암호 알고리즘 구현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6D8059-DE43-451F-A9A0-9E6CF0D684AE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742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D4A71-CD57-4834-A77F-B922CFED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구현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- Handshake Protocol</a:t>
            </a:r>
            <a:endParaRPr lang="ko-KR" altLang="en-US" sz="3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D67A1F-44BE-4F74-B919-14AABC483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830545"/>
            <a:ext cx="6055526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1BA48A-63ED-4FFC-A64E-2FE00465E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572" y="1791515"/>
            <a:ext cx="4732860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60CED6-29E8-467A-A726-9CD2A15EB55E}"/>
              </a:ext>
            </a:extLst>
          </p:cNvPr>
          <p:cNvSpPr txBox="1"/>
          <p:nvPr/>
        </p:nvSpPr>
        <p:spPr>
          <a:xfrm>
            <a:off x="2507846" y="5035671"/>
            <a:ext cx="239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Handshake Protocol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나눔스퀘어라운드OTF Bold" panose="020B0600000101010101" pitchFamily="34" charset="-127"/>
              <a:ea typeface="나눔스퀘어라운드OTF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9FF6C-1251-42B7-8CEB-DF6F36C36461}"/>
              </a:ext>
            </a:extLst>
          </p:cNvPr>
          <p:cNvSpPr txBox="1"/>
          <p:nvPr/>
        </p:nvSpPr>
        <p:spPr>
          <a:xfrm>
            <a:off x="8076751" y="5035671"/>
            <a:ext cx="239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 인증 과정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9E59A3-90E6-4DFB-BE71-27913E2E8CB6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4F41FE7-3C8B-4158-B469-D3F8F9ACC534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3008C8-F26B-42EA-BC38-18D07B46BB3E}"/>
                </a:ext>
              </a:extLst>
            </p:cNvPr>
            <p:cNvSpPr txBox="1"/>
            <p:nvPr/>
          </p:nvSpPr>
          <p:spPr>
            <a:xfrm>
              <a:off x="2726195" y="5812998"/>
              <a:ext cx="51331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err="1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CipherSuite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선택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서버 인증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키 교환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및 유도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4542B9B-8907-46CB-9C81-C68B71033E7B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36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9844A1-5463-4F71-816E-8B4F5A3B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구현 </a:t>
            </a:r>
            <a:r>
              <a:rPr lang="en-US" altLang="ko-KR" sz="3200" dirty="0">
                <a:latin typeface="나눔스퀘어라운드OTF ExtraBold" panose="020B0600000101010101" pitchFamily="34" charset="-127"/>
                <a:ea typeface="나눔스퀘어라운드OTF ExtraBold" panose="020B0600000101010101" pitchFamily="34" charset="-127"/>
              </a:rPr>
              <a:t>– MMORPG</a:t>
            </a:r>
            <a:endParaRPr lang="ko-KR" altLang="en-US" sz="3200" dirty="0">
              <a:latin typeface="나눔스퀘어라운드OTF ExtraBold" panose="020B0600000101010101" pitchFamily="34" charset="-127"/>
              <a:ea typeface="나눔스퀘어라운드OTF ExtraBold" panose="020B0600000101010101" pitchFamily="34" charset="-127"/>
            </a:endParaRPr>
          </a:p>
        </p:txBody>
      </p:sp>
      <p:pic>
        <p:nvPicPr>
          <p:cNvPr id="4" name="그림 3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5ACD34C1-CF35-4CB0-9B72-A943C463DE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514" y="2050056"/>
            <a:ext cx="5731510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3281C3-0FBD-4C66-BF40-C93A6000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833" y="2050056"/>
            <a:ext cx="5122609" cy="30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A22F76F-80A3-4EBA-9EA4-8CBDF8FEF9A5}"/>
              </a:ext>
            </a:extLst>
          </p:cNvPr>
          <p:cNvCxnSpPr>
            <a:cxnSpLocks/>
          </p:cNvCxnSpPr>
          <p:nvPr/>
        </p:nvCxnSpPr>
        <p:spPr>
          <a:xfrm>
            <a:off x="344953" y="1429092"/>
            <a:ext cx="8929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68FE3C-46D4-4B79-A672-B6DFC85BC1FF}"/>
              </a:ext>
            </a:extLst>
          </p:cNvPr>
          <p:cNvGrpSpPr/>
          <p:nvPr/>
        </p:nvGrpSpPr>
        <p:grpSpPr>
          <a:xfrm>
            <a:off x="2114761" y="5673458"/>
            <a:ext cx="7962478" cy="764342"/>
            <a:chOff x="1311524" y="5630882"/>
            <a:chExt cx="7962478" cy="76434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1F5A4B7-B196-440D-B3DB-3145240A0D99}"/>
                </a:ext>
              </a:extLst>
            </p:cNvPr>
            <p:cNvSpPr/>
            <p:nvPr/>
          </p:nvSpPr>
          <p:spPr>
            <a:xfrm>
              <a:off x="1311524" y="5630882"/>
              <a:ext cx="7962478" cy="764342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4783E1-A990-4460-864D-1FFB223866EB}"/>
                </a:ext>
              </a:extLst>
            </p:cNvPr>
            <p:cNvSpPr txBox="1"/>
            <p:nvPr/>
          </p:nvSpPr>
          <p:spPr>
            <a:xfrm>
              <a:off x="2151211" y="5812998"/>
              <a:ext cx="6283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서버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: IOCP,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클라이언트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: Unity,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실제 </a:t>
              </a:r>
              <a:r>
                <a:rPr lang="en-US" altLang="ko-KR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MMORPG </a:t>
              </a:r>
              <a:r>
                <a:rPr lang="ko-KR" altLang="en-US" sz="2000" dirty="0">
                  <a:solidFill>
                    <a:schemeClr val="accent2">
                      <a:lumMod val="50000"/>
                    </a:schemeClr>
                  </a:solidFill>
                  <a:latin typeface="나눔스퀘어라운드OTF Bold" panose="020B0600000101010101" pitchFamily="34" charset="-127"/>
                  <a:ea typeface="나눔스퀘어라운드OTF Bold" panose="020B0600000101010101" pitchFamily="34" charset="-127"/>
                </a:rPr>
                <a:t>환경 구현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FDB693-F4FD-413D-98B0-CC8F966938CA}"/>
              </a:ext>
            </a:extLst>
          </p:cNvPr>
          <p:cNvSpPr txBox="1"/>
          <p:nvPr/>
        </p:nvSpPr>
        <p:spPr>
          <a:xfrm>
            <a:off x="3187943" y="520709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서버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DD26E-9889-442D-B834-DD148C7C3CA9}"/>
              </a:ext>
            </a:extLst>
          </p:cNvPr>
          <p:cNvSpPr txBox="1"/>
          <p:nvPr/>
        </p:nvSpPr>
        <p:spPr>
          <a:xfrm>
            <a:off x="8480821" y="520632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나눔스퀘어라운드OTF Bold" panose="020B0600000101010101" pitchFamily="34" charset="-127"/>
                <a:ea typeface="나눔스퀘어라운드OTF Bold" panose="020B0600000101010101" pitchFamily="34" charset="-127"/>
              </a:rPr>
              <a:t>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929494921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493</TotalTime>
  <Words>1829</Words>
  <Application>Microsoft Office PowerPoint</Application>
  <PresentationFormat>와이드스크린</PresentationFormat>
  <Paragraphs>260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HY그래픽M</vt:lpstr>
      <vt:lpstr>나눔스퀘어라운드OTF Bold</vt:lpstr>
      <vt:lpstr>나눔스퀘어라운드OTF ExtraBold</vt:lpstr>
      <vt:lpstr>맑은 고딕</vt:lpstr>
      <vt:lpstr>Arial</vt:lpstr>
      <vt:lpstr>Trebuchet MS</vt:lpstr>
      <vt:lpstr>Wingdings</vt:lpstr>
      <vt:lpstr>Wingdings 3</vt:lpstr>
      <vt:lpstr>패싯</vt:lpstr>
      <vt:lpstr>PowerPoint 프레젠테이션</vt:lpstr>
      <vt:lpstr>연구 배경 및 목적</vt:lpstr>
      <vt:lpstr>연구 배경 및 목적</vt:lpstr>
      <vt:lpstr>연구 배경 및 목적 </vt:lpstr>
      <vt:lpstr>연구 배경 및 목적</vt:lpstr>
      <vt:lpstr>연구 배경 및 목적</vt:lpstr>
      <vt:lpstr>구현 – 암호 알고리즘</vt:lpstr>
      <vt:lpstr>구현 - Handshake Protocol</vt:lpstr>
      <vt:lpstr>구현 – MMORPG</vt:lpstr>
      <vt:lpstr>개발 과정 – 암호 알고리즘</vt:lpstr>
      <vt:lpstr>개발 과정 – 암호 알고리즘</vt:lpstr>
      <vt:lpstr>개발 과정 – 게임 서버</vt:lpstr>
      <vt:lpstr>개발 과정 – 게임 클라이언트</vt:lpstr>
      <vt:lpstr>개발 과정 – 게임 클라이언트</vt:lpstr>
      <vt:lpstr>개발 과정 – Handshake Protocol</vt:lpstr>
      <vt:lpstr>개발 결과 – 안전한 게임 통신 환경</vt:lpstr>
      <vt:lpstr>개발 결과 – 안전한 게임 통신 환경</vt:lpstr>
      <vt:lpstr>개발 결과 – 블록 암호 성능 비교</vt:lpstr>
      <vt:lpstr>개발 결과 – 블록 암호 성능 비교</vt:lpstr>
      <vt:lpstr>결론</vt:lpstr>
      <vt:lpstr>결론</vt:lpstr>
      <vt:lpstr>연구의 한계 및 향후 연구 방향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고세화(Sehwa)</dc:creator>
  <cp:lastModifiedBy>고세화(Sehwa)</cp:lastModifiedBy>
  <cp:revision>360</cp:revision>
  <dcterms:created xsi:type="dcterms:W3CDTF">2024-10-22T07:47:30Z</dcterms:created>
  <dcterms:modified xsi:type="dcterms:W3CDTF">2024-10-23T06:34:34Z</dcterms:modified>
</cp:coreProperties>
</file>